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</p:sldMasterIdLst>
  <p:notesMasterIdLst>
    <p:notesMasterId r:id="rId83"/>
  </p:notesMasterIdLst>
  <p:sldIdLst>
    <p:sldId id="306" r:id="rId3"/>
    <p:sldId id="682" r:id="rId4"/>
    <p:sldId id="684" r:id="rId5"/>
    <p:sldId id="683" r:id="rId6"/>
    <p:sldId id="626" r:id="rId7"/>
    <p:sldId id="628" r:id="rId8"/>
    <p:sldId id="629" r:id="rId9"/>
    <p:sldId id="630" r:id="rId10"/>
    <p:sldId id="631" r:id="rId11"/>
    <p:sldId id="632" r:id="rId12"/>
    <p:sldId id="633" r:id="rId13"/>
    <p:sldId id="634" r:id="rId14"/>
    <p:sldId id="635" r:id="rId15"/>
    <p:sldId id="636" r:id="rId16"/>
    <p:sldId id="637" r:id="rId17"/>
    <p:sldId id="638" r:id="rId18"/>
    <p:sldId id="639" r:id="rId19"/>
    <p:sldId id="640" r:id="rId20"/>
    <p:sldId id="641" r:id="rId21"/>
    <p:sldId id="642" r:id="rId22"/>
    <p:sldId id="643" r:id="rId23"/>
    <p:sldId id="644" r:id="rId24"/>
    <p:sldId id="645" r:id="rId25"/>
    <p:sldId id="646" r:id="rId26"/>
    <p:sldId id="647" r:id="rId27"/>
    <p:sldId id="648" r:id="rId28"/>
    <p:sldId id="649" r:id="rId29"/>
    <p:sldId id="650" r:id="rId30"/>
    <p:sldId id="651" r:id="rId31"/>
    <p:sldId id="652" r:id="rId32"/>
    <p:sldId id="653" r:id="rId33"/>
    <p:sldId id="654" r:id="rId34"/>
    <p:sldId id="655" r:id="rId35"/>
    <p:sldId id="656" r:id="rId36"/>
    <p:sldId id="657" r:id="rId37"/>
    <p:sldId id="658" r:id="rId38"/>
    <p:sldId id="659" r:id="rId39"/>
    <p:sldId id="660" r:id="rId40"/>
    <p:sldId id="661" r:id="rId41"/>
    <p:sldId id="662" r:id="rId42"/>
    <p:sldId id="663" r:id="rId43"/>
    <p:sldId id="664" r:id="rId44"/>
    <p:sldId id="665" r:id="rId45"/>
    <p:sldId id="666" r:id="rId46"/>
    <p:sldId id="689" r:id="rId47"/>
    <p:sldId id="670" r:id="rId48"/>
    <p:sldId id="667" r:id="rId49"/>
    <p:sldId id="668" r:id="rId50"/>
    <p:sldId id="669" r:id="rId51"/>
    <p:sldId id="672" r:id="rId52"/>
    <p:sldId id="690" r:id="rId53"/>
    <p:sldId id="673" r:id="rId54"/>
    <p:sldId id="674" r:id="rId55"/>
    <p:sldId id="675" r:id="rId56"/>
    <p:sldId id="676" r:id="rId57"/>
    <p:sldId id="685" r:id="rId58"/>
    <p:sldId id="686" r:id="rId59"/>
    <p:sldId id="687" r:id="rId60"/>
    <p:sldId id="688" r:id="rId61"/>
    <p:sldId id="691" r:id="rId62"/>
    <p:sldId id="695" r:id="rId63"/>
    <p:sldId id="696" r:id="rId64"/>
    <p:sldId id="697" r:id="rId65"/>
    <p:sldId id="698" r:id="rId66"/>
    <p:sldId id="699" r:id="rId67"/>
    <p:sldId id="700" r:id="rId68"/>
    <p:sldId id="701" r:id="rId69"/>
    <p:sldId id="702" r:id="rId70"/>
    <p:sldId id="703" r:id="rId71"/>
    <p:sldId id="704" r:id="rId72"/>
    <p:sldId id="705" r:id="rId73"/>
    <p:sldId id="706" r:id="rId74"/>
    <p:sldId id="707" r:id="rId75"/>
    <p:sldId id="708" r:id="rId76"/>
    <p:sldId id="709" r:id="rId77"/>
    <p:sldId id="710" r:id="rId78"/>
    <p:sldId id="711" r:id="rId79"/>
    <p:sldId id="712" r:id="rId80"/>
    <p:sldId id="713" r:id="rId81"/>
    <p:sldId id="671" r:id="rId82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FFCC00"/>
    <a:srgbClr val="0000FF"/>
    <a:srgbClr val="00FF00"/>
    <a:srgbClr val="FFFF00"/>
    <a:srgbClr val="FF00FF"/>
    <a:srgbClr val="00FFFF"/>
    <a:srgbClr val="FF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084" autoAdjust="0"/>
  </p:normalViewPr>
  <p:slideViewPr>
    <p:cSldViewPr>
      <p:cViewPr>
        <p:scale>
          <a:sx n="70" d="100"/>
          <a:sy n="70" d="100"/>
        </p:scale>
        <p:origin x="-1188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90269"/>
            <a:ext cx="5438140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04420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A74AEC-B148-42A9-8EB0-9BDED1B2B30B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The term “global illumination” embraces many lighting effects encountered in real world. Some of them are shown on this slide.</a:t>
            </a:r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80644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bg-BG" dirty="0"/>
          </a:p>
        </p:txBody>
      </p:sp>
    </p:spTree>
    <p:extLst>
      <p:ext uri="{BB962C8B-B14F-4D97-AF65-F5344CB8AC3E}">
        <p14:creationId xmlns="" xmlns:p14="http://schemas.microsoft.com/office/powerpoint/2010/main" val="3417451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bg-BG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360"/>
            <a:ext cx="7524000" cy="433394"/>
          </a:xfrm>
          <a:prstGeom prst="rect">
            <a:avLst/>
          </a:prstGeom>
        </p:spPr>
        <p:txBody>
          <a:bodyPr lIns="118800" tIns="0" bIns="0" anchor="ctr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prstMaterial="dkEdge">
              <a:bevelT w="31750" h="19050"/>
              <a:contourClr>
                <a:srgbClr val="434343"/>
              </a:contourClr>
            </a:sp3d>
          </a:bodyPr>
          <a:lstStyle>
            <a:lvl1pPr>
              <a:buFontTx/>
              <a:buNone/>
              <a:defRPr b="1">
                <a:gradFill>
                  <a:gsLst>
                    <a:gs pos="100000">
                      <a:schemeClr val="accent3"/>
                    </a:gs>
                    <a:gs pos="47000">
                      <a:srgbClr val="FFF9E9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bg-B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80644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1"/>
            <a:r>
              <a:rPr lang="en-US" dirty="0" smtClean="0"/>
              <a:t>Fourth level</a:t>
            </a:r>
          </a:p>
          <a:p>
            <a:pPr lvl="2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42726195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399A5-7D58-400F-8222-FEFF6E9CA5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0400" y="6477000"/>
            <a:ext cx="2133600" cy="3810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069EF-2218-4AB1-8D37-562BB864C2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68F69-5FF7-484D-A0E9-376D606C27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4425"/>
            <a:ext cx="4038600" cy="5011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4425"/>
            <a:ext cx="4038600" cy="5011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2013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BB768F-2CCD-412A-8D63-012715D3E4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2013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802E0E-C0A4-44B8-8995-DE92B8A820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2013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91CD84-6A4F-4F23-96C6-1BABBB692B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fld id="{E0F7D031-70D9-4E45-88E6-1A0BFBF386D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2013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3BC5B2-31F5-4DE1-9862-1A1E526885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2013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DE6B8C-A290-4B34-8AF7-26629CACCE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2013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64734-04E5-4469-84B3-FDA2A4F259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5725"/>
            <a:ext cx="2057400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5725"/>
            <a:ext cx="6019800" cy="6040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2013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8FABDB-0B8B-4DCD-84FD-A21B9084C9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492875" y="1365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24DBB-35FA-49B5-8947-2950E366E0B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665FD8-4E9E-4973-B34D-EF03A9487E5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89" r:id="rId18"/>
    <p:sldLayoutId id="2147483791" r:id="rId1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14425"/>
            <a:ext cx="8229600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92875" y="1365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D5665FD8-4E9E-4973-B34D-EF03A9487E5B}" type="slidenum">
              <a:rPr lang="en-US">
                <a:solidFill>
                  <a:srgbClr val="FFFFFF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58" name="Line 6"/>
          <p:cNvSpPr>
            <a:spLocks noChangeShapeType="1"/>
          </p:cNvSpPr>
          <p:nvPr userDrawn="1"/>
        </p:nvSpPr>
        <p:spPr bwMode="auto">
          <a:xfrm>
            <a:off x="428625" y="942975"/>
            <a:ext cx="8228013" cy="1588"/>
          </a:xfrm>
          <a:prstGeom prst="line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5725"/>
            <a:ext cx="81422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Time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aroslav.Krivanek@mff.c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5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.jpeg"/><Relationship Id="rId4" Type="http://schemas.openxmlformats.org/officeDocument/2006/relationships/oleObject" Target="../embeddings/oleObject1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image" Target="../media/image60.png"/><Relationship Id="rId7" Type="http://schemas.openxmlformats.org/officeDocument/2006/relationships/image" Target="../media/image63.jpeg"/><Relationship Id="rId12" Type="http://schemas.microsoft.com/office/2007/relationships/hdphoto" Target="../media/hdphoto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microsoft.com/office/2007/relationships/hdphoto" Target="../media/hdphoto2.wdp"/><Relationship Id="rId14" Type="http://schemas.openxmlformats.org/officeDocument/2006/relationships/image" Target="../media/image6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gg.unibe.ch/publications/2011/progressive-photon-mapping-a-probabilistic-approach" TargetMode="External"/><Relationship Id="rId2" Type="http://schemas.openxmlformats.org/officeDocument/2006/relationships/hyperlink" Target="http://cs.au.dk/~toshiya/sppm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s.au.dk/~toshiya/ups.pdf" TargetMode="External"/><Relationship Id="rId4" Type="http://schemas.openxmlformats.org/officeDocument/2006/relationships/hyperlink" Target="http://cgg.mff.cuni.cz/~jaroslav/papers/2012-vcm/index.ht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Počítačová grafika III –</a:t>
            </a:r>
            <a:br>
              <a:rPr lang="cs-CZ" b="1" dirty="0" smtClean="0"/>
            </a:br>
            <a:r>
              <a:rPr lang="cs-CZ" b="1" dirty="0" smtClean="0"/>
              <a:t>	</a:t>
            </a:r>
            <a:r>
              <a:rPr lang="en-US" b="1" dirty="0" smtClean="0"/>
              <a:t>Photon mapping</a:t>
            </a:r>
            <a:endParaRPr lang="cs-CZ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cs-CZ" sz="2000" dirty="0" smtClean="0"/>
              <a:t>Jaroslav Křivánek, MFF UK</a:t>
            </a:r>
          </a:p>
          <a:p>
            <a:pPr eaLnBrk="1" hangingPunct="1"/>
            <a:r>
              <a:rPr lang="en-US" sz="2000" dirty="0" smtClean="0">
                <a:hlinkClick r:id="rId2"/>
              </a:rPr>
              <a:t>Jaroslav.Krivanek@mff.cuni.cz</a:t>
            </a: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Emise fotonů</a:t>
            </a:r>
            <a:endParaRPr 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</a:pPr>
            <a:r>
              <a:rPr lang="cs-CZ" b="1" dirty="0" smtClean="0"/>
              <a:t>Cíl </a:t>
            </a:r>
          </a:p>
          <a:p>
            <a:pPr marL="784225" lvl="1" indent="-457200" eaLnBrk="1" hangingPunct="1">
              <a:lnSpc>
                <a:spcPct val="90000"/>
              </a:lnSpc>
            </a:pPr>
            <a:r>
              <a:rPr lang="cs-CZ" dirty="0" smtClean="0"/>
              <a:t>Všechny emitované fotony nesou stejný (podobný) tok</a:t>
            </a:r>
            <a:br>
              <a:rPr lang="cs-CZ" dirty="0" smtClean="0"/>
            </a:br>
            <a:r>
              <a:rPr lang="cs-CZ" dirty="0" smtClean="0"/>
              <a:t>(variance odhadů osvětlení z fotonové mapy je pak nižší)</a:t>
            </a:r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endParaRPr lang="cs-CZ" dirty="0" smtClean="0"/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b="1" dirty="0" smtClean="0"/>
              <a:t>Emise</a:t>
            </a:r>
            <a:r>
              <a:rPr lang="cs-CZ" dirty="0" smtClean="0"/>
              <a:t> jednoho fotonu (tj. světelné cesty)</a:t>
            </a:r>
          </a:p>
          <a:p>
            <a:pPr marL="784225" lvl="1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b="1" dirty="0" smtClean="0"/>
              <a:t>Vyber světelný zdroj</a:t>
            </a:r>
          </a:p>
          <a:p>
            <a:pPr marL="1136650" lvl="2" indent="-457200" eaLnBrk="1" hangingPunct="1">
              <a:lnSpc>
                <a:spcPct val="90000"/>
              </a:lnSpc>
            </a:pPr>
            <a:r>
              <a:rPr lang="cs-CZ" dirty="0" smtClean="0"/>
              <a:t>Náhodně s pravděpodobností úměrnou jeho celkovému toku</a:t>
            </a:r>
          </a:p>
          <a:p>
            <a:pPr marL="784225" lvl="1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b="1" dirty="0" smtClean="0"/>
              <a:t>Vyber počátek emitovaného fotonu</a:t>
            </a:r>
            <a:r>
              <a:rPr lang="cs-CZ" dirty="0" smtClean="0"/>
              <a:t> </a:t>
            </a:r>
          </a:p>
          <a:p>
            <a:pPr marL="1136650" lvl="2" indent="-457200" eaLnBrk="1" hangingPunct="1">
              <a:lnSpc>
                <a:spcPct val="90000"/>
              </a:lnSpc>
            </a:pPr>
            <a:r>
              <a:rPr lang="cs-CZ" dirty="0" smtClean="0"/>
              <a:t>Pozice světla pro bodové zdroje</a:t>
            </a:r>
          </a:p>
          <a:p>
            <a:pPr marL="1136650" lvl="2" indent="-457200" eaLnBrk="1" hangingPunct="1">
              <a:lnSpc>
                <a:spcPct val="90000"/>
              </a:lnSpc>
            </a:pPr>
            <a:r>
              <a:rPr lang="cs-CZ" dirty="0" smtClean="0"/>
              <a:t>Náhodně (nejčastěji uniformě) pro plošné zdroje světla</a:t>
            </a:r>
          </a:p>
          <a:p>
            <a:pPr marL="784225" lvl="1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b="1" dirty="0" smtClean="0"/>
              <a:t>Vyber směr emitovaného fotonu</a:t>
            </a:r>
          </a:p>
          <a:p>
            <a:pPr marL="1136650" lvl="2" indent="-457200" eaLnBrk="1" hangingPunct="1">
              <a:lnSpc>
                <a:spcPct val="90000"/>
              </a:lnSpc>
            </a:pPr>
            <a:r>
              <a:rPr lang="cs-CZ" dirty="0" smtClean="0"/>
              <a:t>Náhodně podle emisní distribuční funkce světla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 r="33128" b="9552"/>
          <a:stretch>
            <a:fillRect/>
          </a:stretch>
        </p:blipFill>
        <p:spPr bwMode="auto">
          <a:xfrm>
            <a:off x="7235825" y="333375"/>
            <a:ext cx="1454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Emise fotonů</a:t>
            </a:r>
            <a:endParaRPr lang="en-US" smtClean="0"/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Tok emitovaného fotonu:</a:t>
            </a:r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2336800" y="2565400"/>
          <a:ext cx="4113213" cy="1028700"/>
        </p:xfrm>
        <a:graphic>
          <a:graphicData uri="http://schemas.openxmlformats.org/presentationml/2006/ole">
            <p:oleObj spid="_x0000_s577539" name="Equation" r:id="rId3" imgW="1727200" imgH="431800" progId="Equation.3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449763" y="4652963"/>
            <a:ext cx="3514725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solidFill>
                  <a:srgbClr val="C00000"/>
                </a:solidFill>
                <a:latin typeface="+mn-lt"/>
              </a:rPr>
              <a:t>hustota p-nosti vzorkování</a:t>
            </a:r>
            <a:br>
              <a:rPr lang="cs-CZ" sz="2200" dirty="0">
                <a:solidFill>
                  <a:srgbClr val="C00000"/>
                </a:solidFill>
                <a:latin typeface="+mn-lt"/>
              </a:rPr>
            </a:br>
            <a:r>
              <a:rPr lang="cs-CZ" sz="2200" dirty="0">
                <a:solidFill>
                  <a:srgbClr val="C00000"/>
                </a:solidFill>
                <a:latin typeface="+mn-lt"/>
              </a:rPr>
              <a:t>pozice </a:t>
            </a:r>
            <a:r>
              <a:rPr lang="cs-CZ" sz="2200" b="1" dirty="0">
                <a:solidFill>
                  <a:srgbClr val="C00000"/>
                </a:solidFill>
                <a:latin typeface="+mn-lt"/>
              </a:rPr>
              <a:t>x</a:t>
            </a:r>
            <a:r>
              <a:rPr lang="cs-CZ" sz="2200" baseline="-25000" dirty="0">
                <a:solidFill>
                  <a:srgbClr val="C00000"/>
                </a:solidFill>
                <a:latin typeface="+mn-lt"/>
              </a:rPr>
              <a:t>0</a:t>
            </a:r>
            <a:r>
              <a:rPr lang="cs-CZ" sz="2200" dirty="0">
                <a:solidFill>
                  <a:srgbClr val="C00000"/>
                </a:solidFill>
                <a:latin typeface="+mn-lt"/>
              </a:rPr>
              <a:t> a směru </a:t>
            </a:r>
            <a:r>
              <a:rPr lang="cs-CZ" sz="2200" dirty="0">
                <a:solidFill>
                  <a:srgbClr val="C00000"/>
                </a:solidFill>
                <a:latin typeface="Symbol" pitchFamily="18" charset="2"/>
              </a:rPr>
              <a:t>w</a:t>
            </a:r>
            <a:r>
              <a:rPr lang="cs-CZ" sz="2200" baseline="-25000" dirty="0">
                <a:solidFill>
                  <a:srgbClr val="C00000"/>
                </a:solidFill>
                <a:latin typeface="+mn-lt"/>
              </a:rPr>
              <a:t>0</a:t>
            </a:r>
            <a:endParaRPr lang="en-US" sz="2200" i="1" baseline="-25000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081462" y="3571875"/>
            <a:ext cx="512762" cy="1588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721224" y="3571875"/>
            <a:ext cx="1160463" cy="1588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1" idx="0"/>
          </p:cNvCxnSpPr>
          <p:nvPr/>
        </p:nvCxnSpPr>
        <p:spPr>
          <a:xfrm rot="5400000" flipH="1" flipV="1">
            <a:off x="3148805" y="3960019"/>
            <a:ext cx="1535113" cy="904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V="1">
            <a:off x="5341142" y="3825082"/>
            <a:ext cx="1008063" cy="6477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777999" y="5180013"/>
            <a:ext cx="3373438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solidFill>
                  <a:srgbClr val="0070C0"/>
                </a:solidFill>
                <a:latin typeface="+mn-lt"/>
              </a:rPr>
              <a:t>(diskrétní) p-nost výběru </a:t>
            </a:r>
            <a:br>
              <a:rPr lang="cs-CZ" sz="2200" dirty="0">
                <a:solidFill>
                  <a:srgbClr val="0070C0"/>
                </a:solidFill>
                <a:latin typeface="+mn-lt"/>
              </a:rPr>
            </a:br>
            <a:r>
              <a:rPr lang="cs-CZ" sz="2200" dirty="0">
                <a:solidFill>
                  <a:srgbClr val="0070C0"/>
                </a:solidFill>
                <a:latin typeface="+mn-lt"/>
              </a:rPr>
              <a:t>světelného zdroje </a:t>
            </a:r>
            <a:r>
              <a:rPr lang="cs-CZ" sz="2200" i="1" dirty="0">
                <a:solidFill>
                  <a:srgbClr val="0070C0"/>
                </a:solidFill>
                <a:latin typeface="+mn-lt"/>
              </a:rPr>
              <a:t>l</a:t>
            </a:r>
            <a:endParaRPr lang="en-US" sz="2200" i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35" name="Picture 4"/>
          <p:cNvPicPr>
            <a:picLocks noChangeAspect="1" noChangeArrowheads="1"/>
          </p:cNvPicPr>
          <p:nvPr/>
        </p:nvPicPr>
        <p:blipFill>
          <a:blip r:embed="rId4" cstate="print"/>
          <a:srcRect r="33128" b="9552"/>
          <a:stretch>
            <a:fillRect/>
          </a:stretch>
        </p:blipFill>
        <p:spPr bwMode="auto">
          <a:xfrm>
            <a:off x="7235825" y="333375"/>
            <a:ext cx="1454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23"/>
          <p:cNvCxnSpPr/>
          <p:nvPr/>
        </p:nvCxnSpPr>
        <p:spPr>
          <a:xfrm flipV="1">
            <a:off x="2195736" y="3645024"/>
            <a:ext cx="1224136" cy="36004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30"/>
          <p:cNvSpPr txBox="1"/>
          <p:nvPr/>
        </p:nvSpPr>
        <p:spPr>
          <a:xfrm>
            <a:off x="179512" y="4005064"/>
            <a:ext cx="267252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 smtClean="0">
                <a:solidFill>
                  <a:srgbClr val="00B050"/>
                </a:solidFill>
                <a:latin typeface="+mn-lt"/>
              </a:rPr>
              <a:t>celkový počet </a:t>
            </a:r>
            <a:br>
              <a:rPr lang="cs-CZ" sz="2200" dirty="0" smtClean="0">
                <a:solidFill>
                  <a:srgbClr val="00B050"/>
                </a:solidFill>
                <a:latin typeface="+mn-lt"/>
              </a:rPr>
            </a:br>
            <a:r>
              <a:rPr lang="cs-CZ" sz="2200" dirty="0" smtClean="0">
                <a:solidFill>
                  <a:srgbClr val="00B050"/>
                </a:solidFill>
                <a:latin typeface="+mn-lt"/>
              </a:rPr>
              <a:t>emitovaných fotonů</a:t>
            </a:r>
            <a:endParaRPr lang="cs-CZ" sz="2200" i="1" dirty="0">
              <a:solidFill>
                <a:srgbClr val="00B050"/>
              </a:solidFill>
              <a:latin typeface="+mn-lt"/>
            </a:endParaRPr>
          </a:p>
        </p:txBody>
      </p:sp>
      <p:cxnSp>
        <p:nvCxnSpPr>
          <p:cNvPr id="17" name="Straight Arrow Connector 17"/>
          <p:cNvCxnSpPr/>
          <p:nvPr/>
        </p:nvCxnSpPr>
        <p:spPr>
          <a:xfrm>
            <a:off x="3230767" y="3501008"/>
            <a:ext cx="512762" cy="1588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Emise fotonů</a:t>
            </a:r>
            <a:endParaRPr lang="en-US" smtClean="0"/>
          </a:p>
        </p:txBody>
      </p:sp>
      <p:sp>
        <p:nvSpPr>
          <p:cNvPr id="205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cs-CZ" dirty="0" smtClean="0"/>
              <a:t>„Ideální“ vzorkování</a:t>
            </a:r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695325" lvl="2" eaLnBrk="1" hangingPunct="1"/>
            <a:r>
              <a:rPr lang="cs-CZ" dirty="0" smtClean="0"/>
              <a:t>Všechny emitované fotony pak nesou stejný tok: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719138" y="2133600"/>
          <a:ext cx="7775575" cy="2806700"/>
        </p:xfrm>
        <a:graphic>
          <a:graphicData uri="http://schemas.openxmlformats.org/presentationml/2006/ole">
            <p:oleObj spid="_x0000_s578564" name="Equation" r:id="rId3" imgW="3378200" imgH="1219200" progId="Equation.3">
              <p:embed/>
            </p:oleObj>
          </a:graphicData>
        </a:graphic>
      </p:graphicFrame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4" cstate="print"/>
          <a:srcRect r="33128" b="9552"/>
          <a:stretch>
            <a:fillRect/>
          </a:stretch>
        </p:blipFill>
        <p:spPr bwMode="auto">
          <a:xfrm>
            <a:off x="7235825" y="333375"/>
            <a:ext cx="1454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78563" name="Object 4"/>
          <p:cNvGraphicFramePr>
            <a:graphicFrameLocks noChangeAspect="1"/>
          </p:cNvGraphicFramePr>
          <p:nvPr/>
        </p:nvGraphicFramePr>
        <p:xfrm>
          <a:off x="6709025" y="5052659"/>
          <a:ext cx="1498600" cy="788988"/>
        </p:xfrm>
        <a:graphic>
          <a:graphicData uri="http://schemas.openxmlformats.org/presentationml/2006/ole">
            <p:oleObj spid="_x0000_s578565" name="Equation" r:id="rId5" imgW="748975" imgH="393529" progId="Equation.3">
              <p:embed/>
            </p:oleObj>
          </a:graphicData>
        </a:graphic>
      </p:graphicFrame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Sledování fotonů </a:t>
            </a:r>
            <a:br>
              <a:rPr lang="cs-CZ" smtClean="0"/>
            </a:br>
            <a:r>
              <a:rPr lang="cs-CZ" smtClean="0"/>
              <a:t>(Photon tracing)</a:t>
            </a:r>
            <a:endParaRPr lang="en-US" smtClean="0"/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229600" cy="518477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Podobné jako light tracing</a:t>
            </a:r>
          </a:p>
          <a:p>
            <a:pPr eaLnBrk="1" hangingPunct="1">
              <a:defRPr/>
            </a:pPr>
            <a:r>
              <a:rPr lang="cs-CZ" dirty="0" smtClean="0"/>
              <a:t>Interakce foton - plocha</a:t>
            </a:r>
          </a:p>
          <a:p>
            <a:pPr marL="784225" lvl="1" indent="-457200" eaLnBrk="1" hangingPunct="1">
              <a:buFont typeface="+mj-lt"/>
              <a:buAutoNum type="arabicPeriod"/>
              <a:defRPr/>
            </a:pPr>
            <a:r>
              <a:rPr lang="cs-CZ" b="1" dirty="0" smtClean="0"/>
              <a:t>Ulož „foton“ </a:t>
            </a:r>
            <a:r>
              <a:rPr lang="cs-CZ" dirty="0" smtClean="0"/>
              <a:t>do fotonové mapy </a:t>
            </a:r>
          </a:p>
          <a:p>
            <a:pPr lvl="2" eaLnBrk="1" hangingPunct="1">
              <a:defRPr/>
            </a:pPr>
            <a:r>
              <a:rPr lang="cs-CZ" dirty="0" smtClean="0"/>
              <a:t>foton = </a:t>
            </a:r>
            <a:r>
              <a:rPr lang="en-US" dirty="0" smtClean="0"/>
              <a:t>(</a:t>
            </a:r>
            <a:r>
              <a:rPr lang="cs-CZ" dirty="0" smtClean="0"/>
              <a:t>pozice, příchozí směr, tok)</a:t>
            </a:r>
          </a:p>
          <a:p>
            <a:pPr marL="784225" lvl="1" indent="-457200" eaLnBrk="1" hangingPunct="1">
              <a:buFont typeface="+mj-lt"/>
              <a:buAutoNum type="arabicPeriod"/>
              <a:defRPr/>
            </a:pPr>
            <a:r>
              <a:rPr lang="cs-CZ" b="1" dirty="0" smtClean="0"/>
              <a:t>Generuj směr</a:t>
            </a:r>
            <a:r>
              <a:rPr lang="cs-CZ" dirty="0" smtClean="0"/>
              <a:t> odraženého paprsku</a:t>
            </a:r>
          </a:p>
          <a:p>
            <a:pPr lvl="2" eaLnBrk="1" hangingPunct="1">
              <a:defRPr/>
            </a:pPr>
            <a:r>
              <a:rPr lang="cs-CZ" dirty="0" smtClean="0"/>
              <a:t>BRDF importance sampling</a:t>
            </a:r>
          </a:p>
          <a:p>
            <a:pPr marL="784225" lvl="1" indent="-457200" eaLnBrk="1" hangingPunct="1">
              <a:buFont typeface="+mj-lt"/>
              <a:buAutoNum type="arabicPeriod"/>
              <a:defRPr/>
            </a:pPr>
            <a:r>
              <a:rPr lang="cs-CZ" b="1" dirty="0" smtClean="0"/>
              <a:t>Aktualizuj tok</a:t>
            </a:r>
            <a:r>
              <a:rPr lang="cs-CZ" dirty="0" smtClean="0"/>
              <a:t> fotonu</a:t>
            </a:r>
          </a:p>
          <a:p>
            <a:pPr marL="1136650" lvl="2" indent="-457200" eaLnBrk="1" hangingPunct="1">
              <a:defRPr/>
            </a:pPr>
            <a:r>
              <a:rPr lang="cs-CZ" dirty="0" smtClean="0"/>
              <a:t>...</a:t>
            </a:r>
          </a:p>
          <a:p>
            <a:pPr marL="784225" lvl="1" indent="-457200" eaLnBrk="1" hangingPunct="1">
              <a:buFont typeface="+mj-lt"/>
              <a:buAutoNum type="arabicPeriod"/>
              <a:defRPr/>
            </a:pPr>
            <a:r>
              <a:rPr lang="cs-CZ" b="1" dirty="0" smtClean="0"/>
              <a:t>Ruská ruleta</a:t>
            </a:r>
            <a:r>
              <a:rPr lang="cs-CZ" dirty="0" smtClean="0"/>
              <a:t> – náhodná absorpce fotonu</a:t>
            </a:r>
          </a:p>
          <a:p>
            <a:pPr lvl="2" eaLnBrk="1" hangingPunct="1">
              <a:defRPr/>
            </a:pPr>
            <a:r>
              <a:rPr lang="cs-CZ" dirty="0" smtClean="0"/>
              <a:t>...</a:t>
            </a:r>
          </a:p>
          <a:p>
            <a:pPr eaLnBrk="1" hangingPunct="1">
              <a:defRPr/>
            </a:pPr>
            <a:r>
              <a:rPr lang="cs-CZ" b="1" dirty="0" smtClean="0"/>
              <a:t>Požadavek</a:t>
            </a:r>
          </a:p>
          <a:p>
            <a:pPr lvl="1" eaLnBrk="1" hangingPunct="1">
              <a:defRPr/>
            </a:pPr>
            <a:r>
              <a:rPr lang="cs-CZ" dirty="0" smtClean="0"/>
              <a:t>Zachovat tok fotonu pokud možno konstantní</a:t>
            </a:r>
            <a:endParaRPr lang="en-US" dirty="0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 r="33128" b="9552"/>
          <a:stretch>
            <a:fillRect/>
          </a:stretch>
        </p:blipFill>
        <p:spPr bwMode="auto">
          <a:xfrm>
            <a:off x="7235825" y="333375"/>
            <a:ext cx="1454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Sledování fotonů </a:t>
            </a:r>
            <a:br>
              <a:rPr lang="cs-CZ" smtClean="0"/>
            </a:br>
            <a:r>
              <a:rPr lang="cs-CZ" smtClean="0"/>
              <a:t>(Photon tracing)</a:t>
            </a:r>
            <a:endParaRPr lang="en-US" smtClean="0"/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229600" cy="5184775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 startAt="3"/>
              <a:defRPr/>
            </a:pPr>
            <a:r>
              <a:rPr lang="cs-CZ" b="1" dirty="0" smtClean="0"/>
              <a:t>Aktualizuj tok fotonu</a:t>
            </a:r>
          </a:p>
          <a:p>
            <a:pPr marL="457200" indent="-457200" eaLnBrk="1" hangingPunct="1">
              <a:buFont typeface="+mj-lt"/>
              <a:buAutoNum type="arabicPeriod" startAt="3"/>
              <a:defRPr/>
            </a:pPr>
            <a:endParaRPr lang="cs-CZ" dirty="0" smtClean="0"/>
          </a:p>
          <a:p>
            <a:pPr marL="457200" indent="-457200" eaLnBrk="1" hangingPunct="1">
              <a:buFont typeface="+mj-lt"/>
              <a:buAutoNum type="arabicPeriod" startAt="3"/>
              <a:defRPr/>
            </a:pPr>
            <a:endParaRPr lang="cs-CZ" dirty="0" smtClean="0"/>
          </a:p>
          <a:p>
            <a:pPr marL="457200" indent="-457200" eaLnBrk="1" hangingPunct="1">
              <a:buFont typeface="+mj-lt"/>
              <a:buAutoNum type="arabicPeriod" startAt="3"/>
              <a:defRPr/>
            </a:pPr>
            <a:endParaRPr lang="cs-CZ" dirty="0" smtClean="0"/>
          </a:p>
          <a:p>
            <a:pPr marL="457200" indent="-457200" eaLnBrk="1" hangingPunct="1">
              <a:buFont typeface="+mj-lt"/>
              <a:buAutoNum type="arabicPeriod" startAt="3"/>
              <a:defRPr/>
            </a:pPr>
            <a:r>
              <a:rPr lang="cs-CZ" b="1" dirty="0" smtClean="0"/>
              <a:t>Ruská ruleta</a:t>
            </a:r>
            <a:r>
              <a:rPr lang="cs-CZ" dirty="0" smtClean="0"/>
              <a:t> – náhodná absorpce fotonu</a:t>
            </a:r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endParaRPr lang="cs-CZ" dirty="0" smtClean="0"/>
          </a:p>
          <a:p>
            <a:pPr lvl="1" eaLnBrk="1" hangingPunct="1">
              <a:buFont typeface="Wingdings" pitchFamily="2" charset="2"/>
              <a:buNone/>
              <a:defRPr/>
            </a:pPr>
            <a:endParaRPr lang="cs-CZ" dirty="0" smtClean="0"/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Tato </a:t>
            </a:r>
            <a:r>
              <a:rPr lang="cs-CZ" dirty="0" smtClean="0"/>
              <a:t>strategie zachovává luminanci fotonů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835150" y="2052638"/>
          <a:ext cx="5473700" cy="1089025"/>
        </p:xfrm>
        <a:graphic>
          <a:graphicData uri="http://schemas.openxmlformats.org/presentationml/2006/ole">
            <p:oleObj spid="_x0000_s579589" name="Equation" r:id="rId3" imgW="2298700" imgH="457200" progId="Equation.3">
              <p:embed/>
            </p:oleObj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468313" y="3638550"/>
            <a:ext cx="8215039" cy="2360613"/>
            <a:chOff x="468313" y="3638550"/>
            <a:chExt cx="8215039" cy="2360613"/>
          </a:xfrm>
        </p:grpSpPr>
        <p:graphicFrame>
          <p:nvGraphicFramePr>
            <p:cNvPr id="3075" name="Object 4"/>
            <p:cNvGraphicFramePr>
              <a:graphicFrameLocks noChangeAspect="1"/>
            </p:cNvGraphicFramePr>
            <p:nvPr/>
          </p:nvGraphicFramePr>
          <p:xfrm>
            <a:off x="700088" y="3638550"/>
            <a:ext cx="4384675" cy="1511300"/>
          </p:xfrm>
          <a:graphic>
            <a:graphicData uri="http://schemas.openxmlformats.org/presentationml/2006/ole">
              <p:oleObj spid="_x0000_s579590" name="Equation" r:id="rId4" imgW="1841500" imgH="635000" progId="Equation.3">
                <p:embed/>
              </p:oleObj>
            </a:graphicData>
          </a:graphic>
        </p:graphicFrame>
        <p:graphicFrame>
          <p:nvGraphicFramePr>
            <p:cNvPr id="3076" name="Object 5"/>
            <p:cNvGraphicFramePr>
              <a:graphicFrameLocks noChangeAspect="1"/>
            </p:cNvGraphicFramePr>
            <p:nvPr/>
          </p:nvGraphicFramePr>
          <p:xfrm>
            <a:off x="6034088" y="3860800"/>
            <a:ext cx="2449512" cy="1149350"/>
          </p:xfrm>
          <a:graphic>
            <a:graphicData uri="http://schemas.openxmlformats.org/presentationml/2006/ole">
              <p:oleObj spid="_x0000_s579591" name="Equation" r:id="rId5" imgW="1028254" imgH="482391" progId="Equation.3">
                <p:embed/>
              </p:oleObj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1978025" y="5229225"/>
              <a:ext cx="2378075" cy="769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cs-CZ" sz="2200" dirty="0">
                  <a:solidFill>
                    <a:srgbClr val="0070C0"/>
                  </a:solidFill>
                  <a:latin typeface="+mn-lt"/>
                </a:rPr>
                <a:t>Pravděpodobnost</a:t>
              </a:r>
              <a:br>
                <a:rPr lang="cs-CZ" sz="2200" dirty="0">
                  <a:solidFill>
                    <a:srgbClr val="0070C0"/>
                  </a:solidFill>
                  <a:latin typeface="+mn-lt"/>
                </a:rPr>
              </a:br>
              <a:r>
                <a:rPr lang="cs-CZ" sz="2200" dirty="0">
                  <a:solidFill>
                    <a:srgbClr val="0070C0"/>
                  </a:solidFill>
                  <a:latin typeface="+mn-lt"/>
                </a:rPr>
                <a:t>přežití</a:t>
              </a:r>
              <a:endParaRPr lang="en-US" sz="2200" i="1" baseline="-2500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0152" y="5229225"/>
              <a:ext cx="2743200" cy="769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cs-CZ" sz="2200" dirty="0">
                  <a:solidFill>
                    <a:srgbClr val="00B050"/>
                  </a:solidFill>
                  <a:latin typeface="+mn-lt"/>
                </a:rPr>
                <a:t>Výsledný tok fotonu </a:t>
              </a:r>
              <a:br>
                <a:rPr lang="cs-CZ" sz="2200" dirty="0">
                  <a:solidFill>
                    <a:srgbClr val="00B050"/>
                  </a:solidFill>
                  <a:latin typeface="+mn-lt"/>
                </a:rPr>
              </a:br>
              <a:r>
                <a:rPr lang="cs-CZ" sz="2200" dirty="0">
                  <a:solidFill>
                    <a:srgbClr val="00B050"/>
                  </a:solidFill>
                  <a:latin typeface="+mn-lt"/>
                </a:rPr>
                <a:t>při přežití</a:t>
              </a:r>
              <a:endParaRPr lang="en-US" sz="2200" i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8313" y="3643909"/>
              <a:ext cx="4751759" cy="1513284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48090" y="3716338"/>
              <a:ext cx="2663825" cy="1368425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3083" name="Picture 4"/>
          <p:cNvPicPr>
            <a:picLocks noChangeAspect="1" noChangeArrowheads="1"/>
          </p:cNvPicPr>
          <p:nvPr/>
        </p:nvPicPr>
        <p:blipFill>
          <a:blip r:embed="rId6" cstate="print"/>
          <a:srcRect r="33128" b="9552"/>
          <a:stretch>
            <a:fillRect/>
          </a:stretch>
        </p:blipFill>
        <p:spPr bwMode="auto">
          <a:xfrm>
            <a:off x="7235825" y="333375"/>
            <a:ext cx="1454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3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0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Sledování fotonů </a:t>
            </a:r>
            <a:br>
              <a:rPr lang="cs-CZ" smtClean="0"/>
            </a:br>
            <a:r>
              <a:rPr lang="cs-CZ" smtClean="0"/>
              <a:t>(Photon tracing)</a:t>
            </a:r>
            <a:endParaRPr lang="en-US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052513"/>
            <a:ext cx="8229600" cy="5400675"/>
          </a:xfrm>
        </p:spPr>
        <p:txBody>
          <a:bodyPr/>
          <a:lstStyle/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  <a:p>
            <a:pPr eaLnBrk="1" hangingPunct="1"/>
            <a:r>
              <a:rPr lang="en-US" dirty="0" err="1" smtClean="0"/>
              <a:t>Pozor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b="1" dirty="0" err="1" smtClean="0"/>
              <a:t>lom</a:t>
            </a:r>
            <a:r>
              <a:rPr lang="en-US" b="1" dirty="0" smtClean="0"/>
              <a:t> </a:t>
            </a:r>
            <a:r>
              <a:rPr lang="en-US" b="1" dirty="0" err="1" smtClean="0"/>
              <a:t>sv</a:t>
            </a:r>
            <a:r>
              <a:rPr lang="cs-CZ" b="1" dirty="0" err="1" smtClean="0"/>
              <a:t>ětla</a:t>
            </a:r>
            <a:endParaRPr lang="cs-CZ" b="1" dirty="0" smtClean="0"/>
          </a:p>
          <a:p>
            <a:pPr lvl="1" eaLnBrk="1" hangingPunct="1"/>
            <a:endParaRPr lang="cs-CZ" dirty="0" smtClean="0"/>
          </a:p>
          <a:p>
            <a:pPr lvl="1" eaLnBrk="1" hangingPunct="1"/>
            <a:r>
              <a:rPr lang="cs-CZ" dirty="0" smtClean="0"/>
              <a:t>při sledování cest </a:t>
            </a:r>
            <a:r>
              <a:rPr lang="cs-CZ" b="1" dirty="0" smtClean="0"/>
              <a:t>od kamery</a:t>
            </a:r>
            <a:r>
              <a:rPr lang="cs-CZ" dirty="0" smtClean="0"/>
              <a:t> je třeba při lomu </a:t>
            </a:r>
            <a:r>
              <a:rPr lang="cs-CZ" b="1" dirty="0" smtClean="0"/>
              <a:t>změnit radianci</a:t>
            </a:r>
            <a:r>
              <a:rPr lang="cs-CZ" dirty="0" smtClean="0"/>
              <a:t> podle druhé mocniny změny indexu lomu</a:t>
            </a:r>
          </a:p>
          <a:p>
            <a:pPr lvl="1" eaLnBrk="1" hangingPunct="1"/>
            <a:endParaRPr lang="cs-CZ" dirty="0" smtClean="0"/>
          </a:p>
          <a:p>
            <a:pPr lvl="1" eaLnBrk="1" hangingPunct="1"/>
            <a:r>
              <a:rPr lang="cs-CZ" dirty="0" smtClean="0"/>
              <a:t>avšak fotony nenesou radianci, nýbrž </a:t>
            </a:r>
            <a:r>
              <a:rPr lang="cs-CZ" b="1" dirty="0" smtClean="0"/>
              <a:t>tok</a:t>
            </a:r>
            <a:r>
              <a:rPr lang="cs-CZ" dirty="0" smtClean="0"/>
              <a:t> – </a:t>
            </a:r>
            <a:r>
              <a:rPr lang="cs-CZ" b="1" dirty="0" smtClean="0"/>
              <a:t>žádná změna toku při lomu nenastává</a:t>
            </a:r>
          </a:p>
          <a:p>
            <a:pPr lvl="1" eaLnBrk="1" hangingPunct="1"/>
            <a:endParaRPr lang="en-US" dirty="0" smtClean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 r="33128" b="9552"/>
          <a:stretch>
            <a:fillRect/>
          </a:stretch>
        </p:blipFill>
        <p:spPr bwMode="auto">
          <a:xfrm>
            <a:off x="7235825" y="333375"/>
            <a:ext cx="1454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Fotonová mapa</a:t>
            </a:r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eaLnBrk="1" hangingPunct="1"/>
            <a:r>
              <a:rPr lang="cs-CZ" b="1" dirty="0" smtClean="0"/>
              <a:t>Ukládání fotonů</a:t>
            </a:r>
            <a:r>
              <a:rPr lang="cs-CZ" dirty="0" smtClean="0"/>
              <a:t> do fotonové mapy</a:t>
            </a:r>
          </a:p>
          <a:p>
            <a:pPr lvl="1" eaLnBrk="1" hangingPunct="1"/>
            <a:r>
              <a:rPr lang="cs-CZ" dirty="0" smtClean="0"/>
              <a:t>Při každé interakci fotonu s </a:t>
            </a:r>
            <a:r>
              <a:rPr lang="cs-CZ" u="sng" dirty="0" smtClean="0"/>
              <a:t>difúzní (nebo mírně lesklou, ale ne zrcadlovou) </a:t>
            </a:r>
            <a:r>
              <a:rPr lang="cs-CZ" dirty="0" smtClean="0"/>
              <a:t>plochou (i při absorpci</a:t>
            </a:r>
            <a:r>
              <a:rPr lang="en-US" dirty="0" smtClean="0"/>
              <a:t>!!!)</a:t>
            </a:r>
            <a:endParaRPr 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b="1" dirty="0" smtClean="0"/>
              <a:t>Fotonová mapa</a:t>
            </a:r>
            <a:r>
              <a:rPr lang="cs-CZ" dirty="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Během rozmísťování fotonů pouze lineární seznam fotonů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Po rozmístění všech fotonů se postaví </a:t>
            </a:r>
            <a:r>
              <a:rPr lang="cs-CZ" i="1" dirty="0" err="1" smtClean="0"/>
              <a:t>kD</a:t>
            </a:r>
            <a:r>
              <a:rPr lang="cs-CZ" dirty="0" smtClean="0"/>
              <a:t>-strom pro rychlejší vyhledávání</a:t>
            </a:r>
            <a:endParaRPr lang="cs-CZ" b="1" dirty="0" smtClean="0"/>
          </a:p>
          <a:p>
            <a:pPr eaLnBrk="1" hangingPunct="1">
              <a:lnSpc>
                <a:spcPct val="90000"/>
              </a:lnSpc>
            </a:pPr>
            <a:r>
              <a:rPr lang="cs-CZ" b="1" dirty="0" smtClean="0"/>
              <a:t>Foton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pozice</a:t>
            </a:r>
            <a:r>
              <a:rPr lang="en-US" dirty="0" smtClean="0"/>
              <a:t>: 		</a:t>
            </a: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p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dirty="0" smtClean="0">
                <a:latin typeface="Times New Roman" pitchFamily="18" charset="0"/>
              </a:rPr>
              <a:t>(</a:t>
            </a:r>
            <a:r>
              <a:rPr lang="cs-CZ" i="1" dirty="0" smtClean="0">
                <a:latin typeface="Times New Roman" pitchFamily="18" charset="0"/>
              </a:rPr>
              <a:t>x,</a:t>
            </a:r>
            <a:r>
              <a:rPr lang="en-US" i="1" dirty="0" smtClean="0">
                <a:latin typeface="Times New Roman" pitchFamily="18" charset="0"/>
              </a:rPr>
              <a:t> </a:t>
            </a:r>
            <a:r>
              <a:rPr lang="cs-CZ" i="1" dirty="0" smtClean="0">
                <a:latin typeface="Times New Roman" pitchFamily="18" charset="0"/>
              </a:rPr>
              <a:t>y,</a:t>
            </a:r>
            <a:r>
              <a:rPr lang="en-US" i="1" dirty="0" smtClean="0">
                <a:latin typeface="Times New Roman" pitchFamily="18" charset="0"/>
              </a:rPr>
              <a:t> </a:t>
            </a:r>
            <a:r>
              <a:rPr lang="cs-CZ" i="1" dirty="0" smtClean="0">
                <a:latin typeface="Times New Roman" pitchFamily="18" charset="0"/>
              </a:rPr>
              <a:t>z</a:t>
            </a:r>
            <a:r>
              <a:rPr lang="en-US" dirty="0" smtClean="0">
                <a:latin typeface="Times New Roman" pitchFamily="18" charset="0"/>
              </a:rPr>
              <a:t>)</a:t>
            </a:r>
            <a:endParaRPr lang="cs-CZ" dirty="0" smtClean="0">
              <a:latin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příchozí směr</a:t>
            </a:r>
            <a:r>
              <a:rPr lang="en-US" dirty="0" smtClean="0"/>
              <a:t>:	</a:t>
            </a:r>
            <a:r>
              <a:rPr lang="en-US" dirty="0" err="1" smtClean="0">
                <a:latin typeface="Symbol" pitchFamily="18" charset="2"/>
              </a:rPr>
              <a:t>w</a:t>
            </a:r>
            <a:r>
              <a:rPr lang="en-US" i="1" baseline="-25000" dirty="0" err="1" smtClean="0">
                <a:latin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</a:rPr>
              <a:t> = (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cs-CZ" dirty="0" smtClean="0">
                <a:latin typeface="Times New Roman" pitchFamily="18" charset="0"/>
              </a:rPr>
              <a:t>,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>
                <a:latin typeface="Times New Roman" pitchFamily="18" charset="0"/>
              </a:rPr>
              <a:t>)</a:t>
            </a:r>
            <a:r>
              <a:rPr lang="en-US" dirty="0" smtClean="0"/>
              <a:t>	</a:t>
            </a:r>
            <a:r>
              <a:rPr lang="cs-CZ" dirty="0" smtClean="0"/>
              <a:t>(stačí </a:t>
            </a:r>
            <a:r>
              <a:rPr lang="cs-CZ" dirty="0" err="1" smtClean="0">
                <a:latin typeface="Times New Roman" pitchFamily="18" charset="0"/>
                <a:cs typeface="Times New Roman" pitchFamily="18" charset="0"/>
              </a:rPr>
              <a:t>char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[2]</a:t>
            </a:r>
            <a:r>
              <a:rPr lang="en-US" dirty="0" smtClean="0"/>
              <a:t>)</a:t>
            </a:r>
            <a:endParaRPr lang="cs-CZ" dirty="0" smtClean="0"/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energie </a:t>
            </a:r>
            <a:r>
              <a:rPr lang="en-US" dirty="0" smtClean="0"/>
              <a:t>(</a:t>
            </a:r>
            <a:r>
              <a:rPr lang="cs-CZ" dirty="0" smtClean="0"/>
              <a:t>tok</a:t>
            </a:r>
            <a:r>
              <a:rPr lang="en-US" dirty="0" smtClean="0"/>
              <a:t>):	</a:t>
            </a:r>
            <a:r>
              <a:rPr lang="en-US" dirty="0" err="1" smtClean="0">
                <a:latin typeface="Symbol" pitchFamily="18" charset="2"/>
              </a:rPr>
              <a:t>F</a:t>
            </a:r>
            <a:r>
              <a:rPr lang="en-US" i="1" baseline="-25000" dirty="0" err="1" smtClean="0">
                <a:latin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</a:rPr>
              <a:t> = (</a:t>
            </a:r>
            <a:r>
              <a:rPr lang="cs-CZ" i="1" dirty="0" smtClean="0">
                <a:latin typeface="Times New Roman" pitchFamily="18" charset="0"/>
              </a:rPr>
              <a:t>r,</a:t>
            </a:r>
            <a:r>
              <a:rPr lang="en-US" i="1" dirty="0" smtClean="0">
                <a:latin typeface="Times New Roman" pitchFamily="18" charset="0"/>
              </a:rPr>
              <a:t> </a:t>
            </a:r>
            <a:r>
              <a:rPr lang="cs-CZ" i="1" dirty="0" smtClean="0">
                <a:latin typeface="Times New Roman" pitchFamily="18" charset="0"/>
              </a:rPr>
              <a:t>g,</a:t>
            </a:r>
            <a:r>
              <a:rPr lang="en-US" i="1" dirty="0" smtClean="0">
                <a:latin typeface="Times New Roman" pitchFamily="18" charset="0"/>
              </a:rPr>
              <a:t> </a:t>
            </a:r>
            <a:r>
              <a:rPr lang="cs-CZ" i="1" dirty="0" smtClean="0">
                <a:latin typeface="Times New Roman" pitchFamily="18" charset="0"/>
              </a:rPr>
              <a:t>b</a:t>
            </a:r>
            <a:r>
              <a:rPr lang="en-US" dirty="0" smtClean="0">
                <a:latin typeface="Times New Roman" pitchFamily="18" charset="0"/>
              </a:rPr>
              <a:t>)	</a:t>
            </a:r>
            <a:r>
              <a:rPr lang="cs-CZ" dirty="0" smtClean="0"/>
              <a:t>(stačí </a:t>
            </a:r>
            <a:r>
              <a:rPr lang="en-US" dirty="0" smtClean="0"/>
              <a:t>RGBE: </a:t>
            </a:r>
            <a:r>
              <a:rPr lang="cs-CZ" dirty="0" err="1" smtClean="0">
                <a:latin typeface="Times New Roman" pitchFamily="18" charset="0"/>
                <a:cs typeface="Times New Roman" pitchFamily="18" charset="0"/>
              </a:rPr>
              <a:t>char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[4]</a:t>
            </a:r>
            <a:r>
              <a:rPr lang="en-US" dirty="0" smtClean="0"/>
              <a:t>)</a:t>
            </a:r>
            <a:endParaRPr 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dirty="0" smtClean="0"/>
              <a:t>Počet fotonů – cca 10</a:t>
            </a:r>
            <a:r>
              <a:rPr lang="cs-CZ" baseline="30000" dirty="0" smtClean="0"/>
              <a:t>5</a:t>
            </a:r>
            <a:r>
              <a:rPr lang="cs-CZ" dirty="0" smtClean="0"/>
              <a:t> – 10</a:t>
            </a:r>
            <a:r>
              <a:rPr lang="cs-CZ" baseline="30000" dirty="0" smtClean="0"/>
              <a:t>7</a:t>
            </a:r>
            <a:r>
              <a:rPr lang="cs-CZ" dirty="0" smtClean="0"/>
              <a:t> stačí pro většinu scén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Fotonová mapa</a:t>
            </a:r>
            <a:endParaRPr 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125538"/>
            <a:ext cx="828040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 rot="-5400000">
            <a:off x="7367440" y="2988747"/>
            <a:ext cx="31165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latin typeface="+mj-lt"/>
              </a:rPr>
              <a:t>Image: Henrik </a:t>
            </a:r>
            <a:r>
              <a:rPr lang="cs-CZ" dirty="0" err="1">
                <a:latin typeface="+mj-lt"/>
              </a:rPr>
              <a:t>Wann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Jensen</a:t>
            </a:r>
            <a:endParaRPr lang="en-US" dirty="0">
              <a:latin typeface="+mj-lt"/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Fotony reprezentují rovnovážnou radianci ve scéně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8676" name="Picture 3" descr="D:\philippe\RWFIGURES\PARTICLEHITS\100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428750"/>
            <a:ext cx="2741613" cy="2722563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8677" name="Picture 4" descr="D:\philippe\RWFIGURES\PARTICLEHITS\10000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57313"/>
            <a:ext cx="2741613" cy="2703512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8678" name="Picture 5" descr="D:\philippe\RWFIGURES\PARTICLEHITS\100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38" y="3571875"/>
            <a:ext cx="2741612" cy="2703513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8679" name="Picture 6" descr="D:\philippe\RWFIGURES\PARTICLEHITS\1000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63" y="3643313"/>
            <a:ext cx="2741612" cy="2703512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Dvě fotonové mapy</a:t>
            </a:r>
            <a:endParaRPr lang="en-US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060575"/>
            <a:ext cx="8640763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41" name="Text Box 5"/>
          <p:cNvSpPr txBox="1">
            <a:spLocks noChangeArrowheads="1"/>
          </p:cNvSpPr>
          <p:nvPr/>
        </p:nvSpPr>
        <p:spPr bwMode="auto">
          <a:xfrm>
            <a:off x="1476375" y="4978400"/>
            <a:ext cx="1565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latin typeface="+mn-lt"/>
              </a:rPr>
              <a:t>Mapa kaustik</a:t>
            </a:r>
            <a:endParaRPr lang="en-US">
              <a:latin typeface="+mn-lt"/>
            </a:endParaRPr>
          </a:p>
        </p:txBody>
      </p:sp>
      <p:sp>
        <p:nvSpPr>
          <p:cNvPr id="347142" name="Text Box 6"/>
          <p:cNvSpPr txBox="1">
            <a:spLocks noChangeArrowheads="1"/>
          </p:cNvSpPr>
          <p:nvPr/>
        </p:nvSpPr>
        <p:spPr bwMode="auto">
          <a:xfrm>
            <a:off x="5651500" y="5002213"/>
            <a:ext cx="167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latin typeface="+mn-lt"/>
              </a:rPr>
              <a:t>Globální mapa</a:t>
            </a:r>
            <a:endParaRPr lang="en-US">
              <a:latin typeface="+mn-lt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Kvíz </a:t>
            </a:r>
            <a:r>
              <a:rPr lang="en-US" dirty="0" smtClean="0"/>
              <a:t>1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</a:t>
            </a:r>
            <a:r>
              <a:rPr lang="cs-CZ" dirty="0" smtClean="0"/>
              <a:t>č BPT neumí zobrazit kaustiku na dně bazénu (bodové světlo, </a:t>
            </a:r>
            <a:r>
              <a:rPr lang="cs-CZ" dirty="0" err="1" smtClean="0"/>
              <a:t>pinhole</a:t>
            </a:r>
            <a:r>
              <a:rPr lang="cs-CZ" dirty="0" smtClean="0"/>
              <a:t> kamera)?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12" name="Sun 41"/>
          <p:cNvSpPr/>
          <p:nvPr/>
        </p:nvSpPr>
        <p:spPr>
          <a:xfrm rot="1134788">
            <a:off x="6747076" y="2755232"/>
            <a:ext cx="642942" cy="642942"/>
          </a:xfrm>
          <a:prstGeom prst="sun">
            <a:avLst/>
          </a:prstGeom>
          <a:solidFill>
            <a:srgbClr val="FFCC00"/>
          </a:solidFill>
          <a:ln w="3175">
            <a:solidFill>
              <a:srgbClr val="000000">
                <a:alpha val="23922"/>
              </a:srgbClr>
            </a:solidFill>
          </a:ln>
          <a:effectLst/>
          <a:scene3d>
            <a:camera prst="orthographicFront"/>
            <a:lightRig rig="threePt" dir="t"/>
          </a:scene3d>
          <a:sp3d prstMaterial="dkEdge">
            <a:bevelT w="419100" h="44450"/>
          </a:sp3d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grpSp>
        <p:nvGrpSpPr>
          <p:cNvPr id="16" name="Group 64"/>
          <p:cNvGrpSpPr/>
          <p:nvPr/>
        </p:nvGrpSpPr>
        <p:grpSpPr>
          <a:xfrm>
            <a:off x="1575815" y="3070495"/>
            <a:ext cx="410270" cy="298378"/>
            <a:chOff x="3192789" y="1005143"/>
            <a:chExt cx="785815" cy="571503"/>
          </a:xfrm>
        </p:grpSpPr>
        <p:sp>
          <p:nvSpPr>
            <p:cNvPr id="17" name="Isosceles Triangle 65"/>
            <p:cNvSpPr/>
            <p:nvPr/>
          </p:nvSpPr>
          <p:spPr>
            <a:xfrm rot="18039103">
              <a:off x="3299945" y="897987"/>
              <a:ext cx="571503" cy="785815"/>
            </a:xfrm>
            <a:prstGeom prst="triangl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8" name="Rectangle 66"/>
            <p:cNvSpPr/>
            <p:nvPr/>
          </p:nvSpPr>
          <p:spPr>
            <a:xfrm rot="1836285">
              <a:off x="3220084" y="1020162"/>
              <a:ext cx="373079" cy="331971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640003" name="AutoShape 3"/>
          <p:cNvSpPr>
            <a:spLocks noChangeAspect="1" noChangeArrowheads="1" noTextEdit="1"/>
          </p:cNvSpPr>
          <p:nvPr/>
        </p:nvSpPr>
        <p:spPr bwMode="auto">
          <a:xfrm>
            <a:off x="2195736" y="3100436"/>
            <a:ext cx="38862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62" name="Skupina 61"/>
          <p:cNvGrpSpPr/>
          <p:nvPr/>
        </p:nvGrpSpPr>
        <p:grpSpPr>
          <a:xfrm>
            <a:off x="1907704" y="3316176"/>
            <a:ext cx="4934942" cy="2057040"/>
            <a:chOff x="2671986" y="3798441"/>
            <a:chExt cx="3206750" cy="1336675"/>
          </a:xfrm>
        </p:grpSpPr>
        <p:sp>
          <p:nvSpPr>
            <p:cNvPr id="640005" name="Freeform 5"/>
            <p:cNvSpPr>
              <a:spLocks/>
            </p:cNvSpPr>
            <p:nvPr/>
          </p:nvSpPr>
          <p:spPr bwMode="auto">
            <a:xfrm>
              <a:off x="3157761" y="4437112"/>
              <a:ext cx="2251075" cy="692150"/>
            </a:xfrm>
            <a:custGeom>
              <a:avLst/>
              <a:gdLst/>
              <a:ahLst/>
              <a:cxnLst>
                <a:cxn ang="0">
                  <a:pos x="172" y="20"/>
                </a:cxn>
                <a:cxn ang="0">
                  <a:pos x="150" y="42"/>
                </a:cxn>
                <a:cxn ang="0">
                  <a:pos x="106" y="52"/>
                </a:cxn>
                <a:cxn ang="0">
                  <a:pos x="72" y="52"/>
                </a:cxn>
                <a:cxn ang="0">
                  <a:pos x="26" y="38"/>
                </a:cxn>
                <a:cxn ang="0">
                  <a:pos x="2" y="10"/>
                </a:cxn>
                <a:cxn ang="0">
                  <a:pos x="1418" y="436"/>
                </a:cxn>
                <a:cxn ang="0">
                  <a:pos x="1416" y="12"/>
                </a:cxn>
                <a:cxn ang="0">
                  <a:pos x="1390" y="38"/>
                </a:cxn>
                <a:cxn ang="0">
                  <a:pos x="1342" y="52"/>
                </a:cxn>
                <a:cxn ang="0">
                  <a:pos x="1294" y="52"/>
                </a:cxn>
                <a:cxn ang="0">
                  <a:pos x="1268" y="42"/>
                </a:cxn>
                <a:cxn ang="0">
                  <a:pos x="1260" y="18"/>
                </a:cxn>
                <a:cxn ang="0">
                  <a:pos x="1256" y="28"/>
                </a:cxn>
                <a:cxn ang="0">
                  <a:pos x="1224" y="52"/>
                </a:cxn>
                <a:cxn ang="0">
                  <a:pos x="1170" y="64"/>
                </a:cxn>
                <a:cxn ang="0">
                  <a:pos x="1134" y="64"/>
                </a:cxn>
                <a:cxn ang="0">
                  <a:pos x="1088" y="54"/>
                </a:cxn>
                <a:cxn ang="0">
                  <a:pos x="1064" y="32"/>
                </a:cxn>
                <a:cxn ang="0">
                  <a:pos x="1060" y="32"/>
                </a:cxn>
                <a:cxn ang="0">
                  <a:pos x="1036" y="48"/>
                </a:cxn>
                <a:cxn ang="0">
                  <a:pos x="972" y="52"/>
                </a:cxn>
                <a:cxn ang="0">
                  <a:pos x="924" y="50"/>
                </a:cxn>
                <a:cxn ang="0">
                  <a:pos x="896" y="36"/>
                </a:cxn>
                <a:cxn ang="0">
                  <a:pos x="890" y="18"/>
                </a:cxn>
                <a:cxn ang="0">
                  <a:pos x="878" y="40"/>
                </a:cxn>
                <a:cxn ang="0">
                  <a:pos x="842" y="48"/>
                </a:cxn>
                <a:cxn ang="0">
                  <a:pos x="776" y="48"/>
                </a:cxn>
                <a:cxn ang="0">
                  <a:pos x="744" y="38"/>
                </a:cxn>
                <a:cxn ang="0">
                  <a:pos x="732" y="14"/>
                </a:cxn>
                <a:cxn ang="0">
                  <a:pos x="730" y="24"/>
                </a:cxn>
                <a:cxn ang="0">
                  <a:pos x="694" y="44"/>
                </a:cxn>
                <a:cxn ang="0">
                  <a:pos x="618" y="52"/>
                </a:cxn>
                <a:cxn ang="0">
                  <a:pos x="584" y="50"/>
                </a:cxn>
                <a:cxn ang="0">
                  <a:pos x="540" y="36"/>
                </a:cxn>
                <a:cxn ang="0">
                  <a:pos x="522" y="10"/>
                </a:cxn>
                <a:cxn ang="0">
                  <a:pos x="516" y="30"/>
                </a:cxn>
                <a:cxn ang="0">
                  <a:pos x="488" y="48"/>
                </a:cxn>
                <a:cxn ang="0">
                  <a:pos x="442" y="52"/>
                </a:cxn>
                <a:cxn ang="0">
                  <a:pos x="408" y="50"/>
                </a:cxn>
                <a:cxn ang="0">
                  <a:pos x="366" y="34"/>
                </a:cxn>
                <a:cxn ang="0">
                  <a:pos x="350" y="6"/>
                </a:cxn>
                <a:cxn ang="0">
                  <a:pos x="344" y="26"/>
                </a:cxn>
                <a:cxn ang="0">
                  <a:pos x="314" y="46"/>
                </a:cxn>
                <a:cxn ang="0">
                  <a:pos x="266" y="52"/>
                </a:cxn>
                <a:cxn ang="0">
                  <a:pos x="230" y="50"/>
                </a:cxn>
                <a:cxn ang="0">
                  <a:pos x="190" y="36"/>
                </a:cxn>
                <a:cxn ang="0">
                  <a:pos x="174" y="10"/>
                </a:cxn>
              </a:cxnLst>
              <a:rect l="0" t="0" r="r" b="b"/>
              <a:pathLst>
                <a:path w="1418" h="436">
                  <a:moveTo>
                    <a:pt x="174" y="10"/>
                  </a:moveTo>
                  <a:lnTo>
                    <a:pt x="174" y="10"/>
                  </a:lnTo>
                  <a:lnTo>
                    <a:pt x="172" y="20"/>
                  </a:lnTo>
                  <a:lnTo>
                    <a:pt x="168" y="30"/>
                  </a:lnTo>
                  <a:lnTo>
                    <a:pt x="160" y="36"/>
                  </a:lnTo>
                  <a:lnTo>
                    <a:pt x="150" y="42"/>
                  </a:lnTo>
                  <a:lnTo>
                    <a:pt x="138" y="48"/>
                  </a:lnTo>
                  <a:lnTo>
                    <a:pt x="124" y="50"/>
                  </a:lnTo>
                  <a:lnTo>
                    <a:pt x="106" y="52"/>
                  </a:lnTo>
                  <a:lnTo>
                    <a:pt x="90" y="52"/>
                  </a:lnTo>
                  <a:lnTo>
                    <a:pt x="90" y="52"/>
                  </a:lnTo>
                  <a:lnTo>
                    <a:pt x="72" y="52"/>
                  </a:lnTo>
                  <a:lnTo>
                    <a:pt x="54" y="48"/>
                  </a:lnTo>
                  <a:lnTo>
                    <a:pt x="40" y="44"/>
                  </a:lnTo>
                  <a:lnTo>
                    <a:pt x="26" y="38"/>
                  </a:lnTo>
                  <a:lnTo>
                    <a:pt x="16" y="30"/>
                  </a:lnTo>
                  <a:lnTo>
                    <a:pt x="8" y="20"/>
                  </a:lnTo>
                  <a:lnTo>
                    <a:pt x="2" y="10"/>
                  </a:lnTo>
                  <a:lnTo>
                    <a:pt x="0" y="0"/>
                  </a:lnTo>
                  <a:lnTo>
                    <a:pt x="0" y="436"/>
                  </a:lnTo>
                  <a:lnTo>
                    <a:pt x="1418" y="436"/>
                  </a:lnTo>
                  <a:lnTo>
                    <a:pt x="1418" y="0"/>
                  </a:lnTo>
                  <a:lnTo>
                    <a:pt x="1418" y="0"/>
                  </a:lnTo>
                  <a:lnTo>
                    <a:pt x="1416" y="12"/>
                  </a:lnTo>
                  <a:lnTo>
                    <a:pt x="1410" y="22"/>
                  </a:lnTo>
                  <a:lnTo>
                    <a:pt x="1402" y="30"/>
                  </a:lnTo>
                  <a:lnTo>
                    <a:pt x="1390" y="38"/>
                  </a:lnTo>
                  <a:lnTo>
                    <a:pt x="1376" y="44"/>
                  </a:lnTo>
                  <a:lnTo>
                    <a:pt x="1360" y="48"/>
                  </a:lnTo>
                  <a:lnTo>
                    <a:pt x="1342" y="52"/>
                  </a:lnTo>
                  <a:lnTo>
                    <a:pt x="1324" y="52"/>
                  </a:lnTo>
                  <a:lnTo>
                    <a:pt x="1324" y="52"/>
                  </a:lnTo>
                  <a:lnTo>
                    <a:pt x="1294" y="52"/>
                  </a:lnTo>
                  <a:lnTo>
                    <a:pt x="1282" y="50"/>
                  </a:lnTo>
                  <a:lnTo>
                    <a:pt x="1274" y="46"/>
                  </a:lnTo>
                  <a:lnTo>
                    <a:pt x="1268" y="42"/>
                  </a:lnTo>
                  <a:lnTo>
                    <a:pt x="1262" y="36"/>
                  </a:lnTo>
                  <a:lnTo>
                    <a:pt x="1260" y="28"/>
                  </a:lnTo>
                  <a:lnTo>
                    <a:pt x="1260" y="18"/>
                  </a:lnTo>
                  <a:lnTo>
                    <a:pt x="1260" y="18"/>
                  </a:lnTo>
                  <a:lnTo>
                    <a:pt x="1258" y="24"/>
                  </a:lnTo>
                  <a:lnTo>
                    <a:pt x="1256" y="28"/>
                  </a:lnTo>
                  <a:lnTo>
                    <a:pt x="1250" y="38"/>
                  </a:lnTo>
                  <a:lnTo>
                    <a:pt x="1238" y="46"/>
                  </a:lnTo>
                  <a:lnTo>
                    <a:pt x="1224" y="52"/>
                  </a:lnTo>
                  <a:lnTo>
                    <a:pt x="1208" y="58"/>
                  </a:lnTo>
                  <a:lnTo>
                    <a:pt x="1190" y="62"/>
                  </a:lnTo>
                  <a:lnTo>
                    <a:pt x="1170" y="64"/>
                  </a:lnTo>
                  <a:lnTo>
                    <a:pt x="1152" y="64"/>
                  </a:lnTo>
                  <a:lnTo>
                    <a:pt x="1152" y="64"/>
                  </a:lnTo>
                  <a:lnTo>
                    <a:pt x="1134" y="64"/>
                  </a:lnTo>
                  <a:lnTo>
                    <a:pt x="1118" y="62"/>
                  </a:lnTo>
                  <a:lnTo>
                    <a:pt x="1102" y="58"/>
                  </a:lnTo>
                  <a:lnTo>
                    <a:pt x="1088" y="54"/>
                  </a:lnTo>
                  <a:lnTo>
                    <a:pt x="1078" y="48"/>
                  </a:lnTo>
                  <a:lnTo>
                    <a:pt x="1070" y="40"/>
                  </a:lnTo>
                  <a:lnTo>
                    <a:pt x="1064" y="32"/>
                  </a:lnTo>
                  <a:lnTo>
                    <a:pt x="1062" y="22"/>
                  </a:lnTo>
                  <a:lnTo>
                    <a:pt x="1062" y="22"/>
                  </a:lnTo>
                  <a:lnTo>
                    <a:pt x="1060" y="32"/>
                  </a:lnTo>
                  <a:lnTo>
                    <a:pt x="1056" y="38"/>
                  </a:lnTo>
                  <a:lnTo>
                    <a:pt x="1046" y="44"/>
                  </a:lnTo>
                  <a:lnTo>
                    <a:pt x="1036" y="48"/>
                  </a:lnTo>
                  <a:lnTo>
                    <a:pt x="1022" y="50"/>
                  </a:lnTo>
                  <a:lnTo>
                    <a:pt x="1006" y="52"/>
                  </a:lnTo>
                  <a:lnTo>
                    <a:pt x="972" y="52"/>
                  </a:lnTo>
                  <a:lnTo>
                    <a:pt x="972" y="52"/>
                  </a:lnTo>
                  <a:lnTo>
                    <a:pt x="938" y="52"/>
                  </a:lnTo>
                  <a:lnTo>
                    <a:pt x="924" y="50"/>
                  </a:lnTo>
                  <a:lnTo>
                    <a:pt x="912" y="46"/>
                  </a:lnTo>
                  <a:lnTo>
                    <a:pt x="904" y="42"/>
                  </a:lnTo>
                  <a:lnTo>
                    <a:pt x="896" y="36"/>
                  </a:lnTo>
                  <a:lnTo>
                    <a:pt x="892" y="28"/>
                  </a:lnTo>
                  <a:lnTo>
                    <a:pt x="890" y="18"/>
                  </a:lnTo>
                  <a:lnTo>
                    <a:pt x="890" y="18"/>
                  </a:lnTo>
                  <a:lnTo>
                    <a:pt x="888" y="28"/>
                  </a:lnTo>
                  <a:lnTo>
                    <a:pt x="884" y="36"/>
                  </a:lnTo>
                  <a:lnTo>
                    <a:pt x="878" y="40"/>
                  </a:lnTo>
                  <a:lnTo>
                    <a:pt x="868" y="44"/>
                  </a:lnTo>
                  <a:lnTo>
                    <a:pt x="856" y="48"/>
                  </a:lnTo>
                  <a:lnTo>
                    <a:pt x="842" y="48"/>
                  </a:lnTo>
                  <a:lnTo>
                    <a:pt x="808" y="50"/>
                  </a:lnTo>
                  <a:lnTo>
                    <a:pt x="808" y="50"/>
                  </a:lnTo>
                  <a:lnTo>
                    <a:pt x="776" y="48"/>
                  </a:lnTo>
                  <a:lnTo>
                    <a:pt x="762" y="46"/>
                  </a:lnTo>
                  <a:lnTo>
                    <a:pt x="752" y="42"/>
                  </a:lnTo>
                  <a:lnTo>
                    <a:pt x="744" y="38"/>
                  </a:lnTo>
                  <a:lnTo>
                    <a:pt x="738" y="32"/>
                  </a:lnTo>
                  <a:lnTo>
                    <a:pt x="734" y="24"/>
                  </a:lnTo>
                  <a:lnTo>
                    <a:pt x="732" y="14"/>
                  </a:lnTo>
                  <a:lnTo>
                    <a:pt x="732" y="14"/>
                  </a:lnTo>
                  <a:lnTo>
                    <a:pt x="732" y="20"/>
                  </a:lnTo>
                  <a:lnTo>
                    <a:pt x="730" y="24"/>
                  </a:lnTo>
                  <a:lnTo>
                    <a:pt x="722" y="32"/>
                  </a:lnTo>
                  <a:lnTo>
                    <a:pt x="710" y="40"/>
                  </a:lnTo>
                  <a:lnTo>
                    <a:pt x="694" y="44"/>
                  </a:lnTo>
                  <a:lnTo>
                    <a:pt x="676" y="48"/>
                  </a:lnTo>
                  <a:lnTo>
                    <a:pt x="658" y="50"/>
                  </a:lnTo>
                  <a:lnTo>
                    <a:pt x="618" y="52"/>
                  </a:lnTo>
                  <a:lnTo>
                    <a:pt x="618" y="52"/>
                  </a:lnTo>
                  <a:lnTo>
                    <a:pt x="600" y="52"/>
                  </a:lnTo>
                  <a:lnTo>
                    <a:pt x="584" y="50"/>
                  </a:lnTo>
                  <a:lnTo>
                    <a:pt x="566" y="48"/>
                  </a:lnTo>
                  <a:lnTo>
                    <a:pt x="552" y="42"/>
                  </a:lnTo>
                  <a:lnTo>
                    <a:pt x="540" y="36"/>
                  </a:lnTo>
                  <a:lnTo>
                    <a:pt x="530" y="30"/>
                  </a:lnTo>
                  <a:lnTo>
                    <a:pt x="524" y="20"/>
                  </a:lnTo>
                  <a:lnTo>
                    <a:pt x="522" y="10"/>
                  </a:lnTo>
                  <a:lnTo>
                    <a:pt x="522" y="10"/>
                  </a:lnTo>
                  <a:lnTo>
                    <a:pt x="520" y="20"/>
                  </a:lnTo>
                  <a:lnTo>
                    <a:pt x="516" y="30"/>
                  </a:lnTo>
                  <a:lnTo>
                    <a:pt x="510" y="36"/>
                  </a:lnTo>
                  <a:lnTo>
                    <a:pt x="500" y="42"/>
                  </a:lnTo>
                  <a:lnTo>
                    <a:pt x="488" y="48"/>
                  </a:lnTo>
                  <a:lnTo>
                    <a:pt x="476" y="50"/>
                  </a:lnTo>
                  <a:lnTo>
                    <a:pt x="460" y="52"/>
                  </a:lnTo>
                  <a:lnTo>
                    <a:pt x="442" y="52"/>
                  </a:lnTo>
                  <a:lnTo>
                    <a:pt x="442" y="52"/>
                  </a:lnTo>
                  <a:lnTo>
                    <a:pt x="424" y="52"/>
                  </a:lnTo>
                  <a:lnTo>
                    <a:pt x="408" y="50"/>
                  </a:lnTo>
                  <a:lnTo>
                    <a:pt x="392" y="46"/>
                  </a:lnTo>
                  <a:lnTo>
                    <a:pt x="378" y="40"/>
                  </a:lnTo>
                  <a:lnTo>
                    <a:pt x="366" y="34"/>
                  </a:lnTo>
                  <a:lnTo>
                    <a:pt x="358" y="26"/>
                  </a:lnTo>
                  <a:lnTo>
                    <a:pt x="352" y="18"/>
                  </a:lnTo>
                  <a:lnTo>
                    <a:pt x="350" y="6"/>
                  </a:lnTo>
                  <a:lnTo>
                    <a:pt x="350" y="6"/>
                  </a:lnTo>
                  <a:lnTo>
                    <a:pt x="348" y="18"/>
                  </a:lnTo>
                  <a:lnTo>
                    <a:pt x="344" y="26"/>
                  </a:lnTo>
                  <a:lnTo>
                    <a:pt x="336" y="34"/>
                  </a:lnTo>
                  <a:lnTo>
                    <a:pt x="326" y="40"/>
                  </a:lnTo>
                  <a:lnTo>
                    <a:pt x="314" y="46"/>
                  </a:lnTo>
                  <a:lnTo>
                    <a:pt x="300" y="50"/>
                  </a:lnTo>
                  <a:lnTo>
                    <a:pt x="284" y="52"/>
                  </a:lnTo>
                  <a:lnTo>
                    <a:pt x="266" y="52"/>
                  </a:lnTo>
                  <a:lnTo>
                    <a:pt x="266" y="52"/>
                  </a:lnTo>
                  <a:lnTo>
                    <a:pt x="248" y="52"/>
                  </a:lnTo>
                  <a:lnTo>
                    <a:pt x="230" y="50"/>
                  </a:lnTo>
                  <a:lnTo>
                    <a:pt x="216" y="48"/>
                  </a:lnTo>
                  <a:lnTo>
                    <a:pt x="202" y="42"/>
                  </a:lnTo>
                  <a:lnTo>
                    <a:pt x="190" y="36"/>
                  </a:lnTo>
                  <a:lnTo>
                    <a:pt x="182" y="30"/>
                  </a:lnTo>
                  <a:lnTo>
                    <a:pt x="176" y="20"/>
                  </a:lnTo>
                  <a:lnTo>
                    <a:pt x="174" y="10"/>
                  </a:lnTo>
                  <a:lnTo>
                    <a:pt x="174" y="1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9050">
              <a:solidFill>
                <a:srgbClr val="6699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40007" name="Freeform 7"/>
            <p:cNvSpPr>
              <a:spLocks/>
            </p:cNvSpPr>
            <p:nvPr/>
          </p:nvSpPr>
          <p:spPr bwMode="auto">
            <a:xfrm>
              <a:off x="2671986" y="4350891"/>
              <a:ext cx="3206750" cy="784225"/>
            </a:xfrm>
            <a:custGeom>
              <a:avLst/>
              <a:gdLst/>
              <a:ahLst/>
              <a:cxnLst>
                <a:cxn ang="0">
                  <a:pos x="2020" y="0"/>
                </a:cxn>
                <a:cxn ang="0">
                  <a:pos x="1724" y="0"/>
                </a:cxn>
                <a:cxn ang="0">
                  <a:pos x="1724" y="494"/>
                </a:cxn>
                <a:cxn ang="0">
                  <a:pos x="306" y="494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2020" h="494">
                  <a:moveTo>
                    <a:pt x="2020" y="0"/>
                  </a:moveTo>
                  <a:lnTo>
                    <a:pt x="1724" y="0"/>
                  </a:lnTo>
                  <a:lnTo>
                    <a:pt x="1724" y="494"/>
                  </a:lnTo>
                  <a:lnTo>
                    <a:pt x="306" y="494"/>
                  </a:lnTo>
                  <a:lnTo>
                    <a:pt x="306" y="0"/>
                  </a:lnTo>
                  <a:lnTo>
                    <a:pt x="0" y="0"/>
                  </a:lnTo>
                </a:path>
              </a:pathLst>
            </a:cu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40033" name="Freeform 33"/>
            <p:cNvSpPr>
              <a:spLocks/>
            </p:cNvSpPr>
            <p:nvPr/>
          </p:nvSpPr>
          <p:spPr bwMode="auto">
            <a:xfrm>
              <a:off x="2738661" y="3798441"/>
              <a:ext cx="3095625" cy="133667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968" y="446"/>
                </a:cxn>
                <a:cxn ang="0">
                  <a:pos x="1126" y="842"/>
                </a:cxn>
                <a:cxn ang="0">
                  <a:pos x="1236" y="458"/>
                </a:cxn>
                <a:cxn ang="0">
                  <a:pos x="1950" y="0"/>
                </a:cxn>
              </a:cxnLst>
              <a:rect l="0" t="0" r="r" b="b"/>
              <a:pathLst>
                <a:path w="1950" h="842">
                  <a:moveTo>
                    <a:pt x="0" y="30"/>
                  </a:moveTo>
                  <a:lnTo>
                    <a:pt x="968" y="446"/>
                  </a:lnTo>
                  <a:lnTo>
                    <a:pt x="1126" y="842"/>
                  </a:lnTo>
                  <a:lnTo>
                    <a:pt x="1236" y="458"/>
                  </a:lnTo>
                  <a:lnTo>
                    <a:pt x="195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Dvě fotonové mapy</a:t>
            </a:r>
            <a:endParaRPr lang="en-US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marL="381000" indent="-381000" eaLnBrk="1" hangingPunct="1">
              <a:buFont typeface="Wingdings" pitchFamily="2" charset="2"/>
              <a:buAutoNum type="arabicPeriod"/>
            </a:pPr>
            <a:r>
              <a:rPr lang="cs-CZ" i="1" u="sng" dirty="0" smtClean="0"/>
              <a:t>Globální mapa</a:t>
            </a:r>
            <a:r>
              <a:rPr lang="cs-CZ" dirty="0" smtClean="0"/>
              <a:t>:  </a:t>
            </a:r>
            <a:r>
              <a:rPr lang="cs-CZ" b="1" dirty="0" smtClean="0"/>
              <a:t>L</a:t>
            </a:r>
            <a:r>
              <a:rPr lang="en-US" b="1" dirty="0" smtClean="0"/>
              <a:t>[S|D]*D</a:t>
            </a:r>
            <a:endParaRPr lang="cs-CZ" b="1" dirty="0" smtClean="0"/>
          </a:p>
          <a:p>
            <a:pPr marL="725488" lvl="1" indent="-381000" eaLnBrk="1" hangingPunct="1">
              <a:buFont typeface="Wingdings" pitchFamily="2" charset="2"/>
              <a:buChar char="n"/>
            </a:pPr>
            <a:r>
              <a:rPr lang="cs-CZ" dirty="0" smtClean="0"/>
              <a:t>Obsahuje i přímé osvětlení</a:t>
            </a:r>
          </a:p>
          <a:p>
            <a:pPr marL="381000" indent="-381000" eaLnBrk="1" hangingPunct="1">
              <a:buFont typeface="Wingdings" pitchFamily="2" charset="2"/>
              <a:buAutoNum type="arabicPeriod"/>
            </a:pPr>
            <a:r>
              <a:rPr lang="cs-CZ" i="1" u="sng" dirty="0" smtClean="0"/>
              <a:t>Mapa kaustik</a:t>
            </a:r>
            <a:r>
              <a:rPr lang="cs-CZ" dirty="0" smtClean="0"/>
              <a:t>:    </a:t>
            </a:r>
            <a:r>
              <a:rPr lang="cs-CZ" b="1" dirty="0" smtClean="0"/>
              <a:t>LS</a:t>
            </a:r>
            <a:r>
              <a:rPr lang="cs-CZ" b="1" baseline="30000" dirty="0" smtClean="0"/>
              <a:t>+</a:t>
            </a:r>
            <a:r>
              <a:rPr lang="cs-CZ" b="1" dirty="0" smtClean="0"/>
              <a:t>D</a:t>
            </a:r>
          </a:p>
          <a:p>
            <a:pPr marL="725488" lvl="1" indent="-381000" eaLnBrk="1" hangingPunct="1">
              <a:buFont typeface="Wingdings" pitchFamily="2" charset="2"/>
              <a:buChar char="n"/>
            </a:pPr>
            <a:r>
              <a:rPr lang="cs-CZ" dirty="0" smtClean="0"/>
              <a:t>Obsahuje pouze nepřímé osvětlení</a:t>
            </a:r>
            <a:endParaRPr lang="en-US" dirty="0" smtClean="0"/>
          </a:p>
          <a:p>
            <a:pPr marL="725488" lvl="1" indent="-381000" eaLnBrk="1" hangingPunct="1">
              <a:buFont typeface="Wingdings" pitchFamily="2" charset="2"/>
              <a:buChar char="n"/>
            </a:pPr>
            <a:r>
              <a:rPr lang="cs-CZ" dirty="0" smtClean="0"/>
              <a:t>Je podmnožinou globální mapy</a:t>
            </a:r>
          </a:p>
          <a:p>
            <a:pPr marL="381000" indent="-381000" eaLnBrk="1" hangingPunct="1"/>
            <a:r>
              <a:rPr lang="cs-CZ" dirty="0" smtClean="0"/>
              <a:t>Různé použití obou map při generování obrázku</a:t>
            </a:r>
          </a:p>
          <a:p>
            <a:pPr marL="725488" lvl="1" indent="-381000" eaLnBrk="1" hangingPunct="1"/>
            <a:r>
              <a:rPr lang="cs-CZ" dirty="0" smtClean="0"/>
              <a:t>Je lepší udržovat je zvlášť</a:t>
            </a:r>
          </a:p>
          <a:p>
            <a:pPr marL="381000" indent="-381000" eaLnBrk="1" hangingPunct="1"/>
            <a:endParaRPr lang="cs-CZ" dirty="0" smtClean="0"/>
          </a:p>
          <a:p>
            <a:pPr marL="381000" indent="-381000" eaLnBrk="1" hangingPunct="1"/>
            <a:r>
              <a:rPr lang="cs-CZ" dirty="0" smtClean="0"/>
              <a:t>Regulární </a:t>
            </a:r>
            <a:r>
              <a:rPr lang="cs-CZ" b="1" dirty="0" smtClean="0"/>
              <a:t>gramatika</a:t>
            </a:r>
            <a:r>
              <a:rPr lang="en-US" b="1" dirty="0" smtClean="0"/>
              <a:t> </a:t>
            </a:r>
            <a:r>
              <a:rPr lang="cs-CZ" b="1" dirty="0" smtClean="0"/>
              <a:t>světelných cest</a:t>
            </a:r>
          </a:p>
          <a:p>
            <a:pPr marL="725488" lvl="1" indent="-381000" eaLnBrk="1" hangingPunct="1">
              <a:buFont typeface="Wingdings" pitchFamily="2" charset="2"/>
              <a:buNone/>
            </a:pPr>
            <a:r>
              <a:rPr lang="cs-CZ" sz="2400" dirty="0" smtClean="0"/>
              <a:t>E … </a:t>
            </a:r>
            <a:r>
              <a:rPr lang="en-US" sz="2400" dirty="0" smtClean="0"/>
              <a:t>eye</a:t>
            </a:r>
            <a:r>
              <a:rPr lang="cs-CZ" sz="2400" dirty="0" smtClean="0"/>
              <a:t>,  L … </a:t>
            </a:r>
            <a:r>
              <a:rPr lang="en-US" sz="2400" dirty="0" smtClean="0"/>
              <a:t>light</a:t>
            </a:r>
            <a:r>
              <a:rPr lang="cs-CZ" sz="2400" dirty="0" smtClean="0"/>
              <a:t>,  D … </a:t>
            </a:r>
            <a:r>
              <a:rPr lang="en-US" sz="2400" dirty="0" smtClean="0"/>
              <a:t>diffuse</a:t>
            </a:r>
            <a:r>
              <a:rPr lang="cs-CZ" sz="2400" dirty="0" smtClean="0"/>
              <a:t>,  S … </a:t>
            </a:r>
            <a:r>
              <a:rPr lang="en-US" sz="2400" dirty="0" err="1" smtClean="0"/>
              <a:t>specular</a:t>
            </a:r>
            <a:endParaRPr lang="en-US" sz="2400" dirty="0" smtClean="0"/>
          </a:p>
          <a:p>
            <a:pPr marL="725488" lvl="1" indent="-381000" eaLnBrk="1" hangingPunct="1">
              <a:buFont typeface="Wingdings" pitchFamily="2" charset="2"/>
              <a:buNone/>
            </a:pPr>
            <a:r>
              <a:rPr lang="cs-CZ" sz="2400" dirty="0" smtClean="0"/>
              <a:t>G … </a:t>
            </a:r>
            <a:r>
              <a:rPr lang="en-US" sz="2400" dirty="0" smtClean="0"/>
              <a:t>glossy</a:t>
            </a:r>
            <a:r>
              <a:rPr lang="cs-CZ" sz="2400" dirty="0" smtClean="0"/>
              <a:t> </a:t>
            </a:r>
            <a:r>
              <a:rPr lang="en-US" sz="2400" dirty="0" smtClean="0"/>
              <a:t>(</a:t>
            </a:r>
            <a:r>
              <a:rPr lang="cs-CZ" sz="2400" dirty="0" smtClean="0"/>
              <a:t>často se zahrnuje</a:t>
            </a:r>
            <a:r>
              <a:rPr lang="en-US" sz="2400" dirty="0" smtClean="0"/>
              <a:t> </a:t>
            </a:r>
            <a:r>
              <a:rPr lang="cs-CZ" sz="2400" dirty="0" smtClean="0"/>
              <a:t>do </a:t>
            </a:r>
            <a:r>
              <a:rPr lang="en-US" sz="2400" dirty="0" smtClean="0"/>
              <a:t>D)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Příprava fotonových map pro rendering</a:t>
            </a:r>
            <a:endParaRPr 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Při trasování – přidávání fotonů do lineárního seznamu</a:t>
            </a:r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Poté postavení </a:t>
            </a:r>
            <a:r>
              <a:rPr lang="cs-CZ" b="1" dirty="0" smtClean="0"/>
              <a:t>akcelerační struktury </a:t>
            </a:r>
          </a:p>
          <a:p>
            <a:pPr lvl="1" eaLnBrk="1" hangingPunct="1"/>
            <a:r>
              <a:rPr lang="cs-CZ" dirty="0" smtClean="0"/>
              <a:t>Pro </a:t>
            </a:r>
            <a:r>
              <a:rPr lang="cs-CZ" dirty="0" err="1" smtClean="0"/>
              <a:t>rendering</a:t>
            </a:r>
            <a:r>
              <a:rPr lang="cs-CZ" dirty="0" smtClean="0"/>
              <a:t> potřebuji rychlé hledání </a:t>
            </a:r>
            <a:r>
              <a:rPr lang="cs-CZ" i="1" dirty="0" smtClean="0"/>
              <a:t>k</a:t>
            </a:r>
            <a:r>
              <a:rPr lang="cs-CZ" dirty="0" smtClean="0"/>
              <a:t> nejbližších fotonů</a:t>
            </a:r>
          </a:p>
          <a:p>
            <a:pPr lvl="1" eaLnBrk="1" hangingPunct="1"/>
            <a:r>
              <a:rPr lang="cs-CZ" b="1" dirty="0" err="1" smtClean="0"/>
              <a:t>kD</a:t>
            </a:r>
            <a:r>
              <a:rPr lang="cs-CZ" b="1" dirty="0" smtClean="0"/>
              <a:t>-strom</a:t>
            </a:r>
            <a:r>
              <a:rPr lang="cs-CZ" dirty="0" smtClean="0"/>
              <a:t> nebo </a:t>
            </a:r>
            <a:r>
              <a:rPr lang="cs-CZ" b="1" dirty="0" smtClean="0"/>
              <a:t>mřížka (</a:t>
            </a:r>
            <a:r>
              <a:rPr lang="cs-CZ" b="1" dirty="0" err="1" smtClean="0"/>
              <a:t>grid</a:t>
            </a:r>
            <a:r>
              <a:rPr lang="cs-CZ" b="1" dirty="0" smtClean="0"/>
              <a:t>)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Odhad radiance z fotonové mapy</a:t>
            </a:r>
            <a:endParaRPr lang="en-US" smtClean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graphicFrame>
        <p:nvGraphicFramePr>
          <p:cNvPr id="4098" name="Object 7"/>
          <p:cNvGraphicFramePr>
            <a:graphicFrameLocks noChangeAspect="1"/>
          </p:cNvGraphicFramePr>
          <p:nvPr/>
        </p:nvGraphicFramePr>
        <p:xfrm>
          <a:off x="1319758" y="4221163"/>
          <a:ext cx="5124450" cy="1831975"/>
        </p:xfrm>
        <a:graphic>
          <a:graphicData uri="http://schemas.openxmlformats.org/presentationml/2006/ole">
            <p:oleObj spid="_x0000_s580611" name="Equation" r:id="rId3" imgW="2552700" imgH="91440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44850" y="6165850"/>
            <a:ext cx="3343275" cy="431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solidFill>
                  <a:srgbClr val="C00000"/>
                </a:solidFill>
                <a:latin typeface="+mn-lt"/>
              </a:rPr>
              <a:t>obsah kruhové oblasti </a:t>
            </a:r>
            <a:r>
              <a:rPr lang="cs-CZ" sz="2200" dirty="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cs-CZ" sz="2200" dirty="0">
                <a:solidFill>
                  <a:srgbClr val="C00000"/>
                </a:solidFill>
                <a:latin typeface="+mn-lt"/>
              </a:rPr>
              <a:t>A</a:t>
            </a:r>
            <a:endParaRPr lang="en-US" sz="2200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rot="10800000">
            <a:off x="2897188" y="6021388"/>
            <a:ext cx="347662" cy="36036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700338" y="5975350"/>
            <a:ext cx="431800" cy="1588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1788244" y="1484784"/>
            <a:ext cx="5880100" cy="2159000"/>
            <a:chOff x="1643063" y="1628775"/>
            <a:chExt cx="5880100" cy="2159000"/>
          </a:xfrm>
        </p:grpSpPr>
        <p:pic>
          <p:nvPicPr>
            <p:cNvPr id="4101" name="Obrázek 3" descr="radianceestimate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43063" y="1628775"/>
              <a:ext cx="5880100" cy="215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3833813" y="2565400"/>
              <a:ext cx="547687" cy="4318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200" dirty="0">
                  <a:solidFill>
                    <a:srgbClr val="C00000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Symbol" pitchFamily="18" charset="2"/>
                </a:rPr>
                <a:t>D</a:t>
              </a:r>
              <a:r>
                <a:rPr lang="cs-CZ" sz="2200" dirty="0">
                  <a:solidFill>
                    <a:srgbClr val="C00000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A</a:t>
              </a:r>
              <a:endParaRPr lang="en-US" sz="2200" dirty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endParaRPr>
            </a:p>
          </p:txBody>
        </p:sp>
      </p:grpSp>
      <p:cxnSp>
        <p:nvCxnSpPr>
          <p:cNvPr id="18" name="Straight Arrow Connector 17"/>
          <p:cNvCxnSpPr>
            <a:stCxn id="20" idx="3"/>
          </p:cNvCxnSpPr>
          <p:nvPr/>
        </p:nvCxnSpPr>
        <p:spPr>
          <a:xfrm>
            <a:off x="2299027" y="3885729"/>
            <a:ext cx="544781" cy="335359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3501008"/>
            <a:ext cx="229902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i="1" dirty="0" smtClean="0">
                <a:solidFill>
                  <a:srgbClr val="00B050"/>
                </a:solidFill>
                <a:latin typeface="+mn-lt"/>
              </a:rPr>
              <a:t>k</a:t>
            </a:r>
            <a:r>
              <a:rPr lang="cs-CZ" sz="2200" dirty="0" smtClean="0">
                <a:solidFill>
                  <a:srgbClr val="00B050"/>
                </a:solidFill>
                <a:latin typeface="+mn-lt"/>
              </a:rPr>
              <a:t> .. počet fotonů </a:t>
            </a:r>
            <a:br>
              <a:rPr lang="cs-CZ" sz="2200" dirty="0" smtClean="0">
                <a:solidFill>
                  <a:srgbClr val="00B050"/>
                </a:solidFill>
                <a:latin typeface="+mn-lt"/>
              </a:rPr>
            </a:br>
            <a:r>
              <a:rPr lang="cs-CZ" sz="2200" dirty="0" smtClean="0">
                <a:solidFill>
                  <a:srgbClr val="00B050"/>
                </a:solidFill>
                <a:latin typeface="+mn-lt"/>
              </a:rPr>
              <a:t>v okolí bodu </a:t>
            </a:r>
            <a:r>
              <a:rPr lang="cs-CZ" sz="2200" b="1" dirty="0" smtClean="0">
                <a:solidFill>
                  <a:srgbClr val="00B050"/>
                </a:solidFill>
                <a:latin typeface="+mn-lt"/>
              </a:rPr>
              <a:t>x</a:t>
            </a:r>
            <a:endParaRPr lang="en-US" sz="22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88224" y="3573016"/>
            <a:ext cx="2132315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 smtClean="0">
                <a:solidFill>
                  <a:srgbClr val="0070C0"/>
                </a:solidFill>
                <a:latin typeface="+mn-lt"/>
              </a:rPr>
              <a:t>směr incidence </a:t>
            </a:r>
            <a:br>
              <a:rPr lang="cs-CZ" sz="2200" dirty="0" smtClean="0">
                <a:solidFill>
                  <a:srgbClr val="0070C0"/>
                </a:solidFill>
                <a:latin typeface="+mn-lt"/>
              </a:rPr>
            </a:br>
            <a:r>
              <a:rPr lang="cs-CZ" sz="2200" dirty="0" smtClean="0">
                <a:solidFill>
                  <a:srgbClr val="0070C0"/>
                </a:solidFill>
                <a:latin typeface="+mn-lt"/>
              </a:rPr>
              <a:t>fotonu p</a:t>
            </a:r>
            <a:endParaRPr lang="en-US" sz="2200" b="1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687069" y="4005064"/>
            <a:ext cx="829147" cy="263351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ástupný symbol pro zápatí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Odhad radiance z fotonové mapy</a:t>
            </a:r>
            <a:endParaRPr lang="en-US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1800" b="1" noProof="1" smtClean="0">
                <a:latin typeface="Courier New" pitchFamily="49" charset="0"/>
              </a:rPr>
              <a:t>RadianceEstimate</a:t>
            </a:r>
            <a:r>
              <a:rPr lang="en-US" sz="1800" noProof="1" smtClean="0">
                <a:latin typeface="Courier New" pitchFamily="49" charset="0"/>
              </a:rPr>
              <a:t>(x, wo):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noProof="1" smtClean="0">
                <a:latin typeface="Courier New" pitchFamily="49" charset="0"/>
              </a:rPr>
              <a:t>Color L = (0,0,0);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b="1" noProof="1" smtClean="0">
                <a:solidFill>
                  <a:srgbClr val="0000FF"/>
                </a:solidFill>
                <a:latin typeface="Courier New" pitchFamily="49" charset="0"/>
              </a:rPr>
              <a:t>int</a:t>
            </a:r>
            <a:r>
              <a:rPr lang="en-US" sz="1800" noProof="1" smtClean="0">
                <a:latin typeface="Courier New" pitchFamily="49" charset="0"/>
              </a:rPr>
              <a:t> k = locateNearestPhotons(x, wo, n_max, nearest, r);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noProof="1" smtClean="0">
                <a:solidFill>
                  <a:srgbClr val="6699FF"/>
                </a:solidFill>
                <a:latin typeface="Courier New" pitchFamily="49" charset="0"/>
              </a:rPr>
              <a:t>// ‘nearest’ is an array of k nearest photons to x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noProof="1" smtClean="0">
                <a:solidFill>
                  <a:srgbClr val="6699FF"/>
                </a:solidFill>
                <a:latin typeface="Courier New" pitchFamily="49" charset="0"/>
              </a:rPr>
              <a:t>// r is the distance from x to the farthest of them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noProof="1" smtClean="0">
                <a:latin typeface="Courier New" pitchFamily="49" charset="0"/>
              </a:rPr>
              <a:t>if ( k &lt; 5 ) return L;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b="1" noProof="1" smtClean="0">
                <a:solidFill>
                  <a:srgbClr val="0000FF"/>
                </a:solidFill>
                <a:latin typeface="Courier New" pitchFamily="49" charset="0"/>
              </a:rPr>
              <a:t>for</a:t>
            </a:r>
            <a:r>
              <a:rPr lang="en-US" sz="1800" noProof="1" smtClean="0">
                <a:latin typeface="Courier New" pitchFamily="49" charset="0"/>
              </a:rPr>
              <a:t> p = 1 </a:t>
            </a:r>
            <a:r>
              <a:rPr lang="en-US" sz="1800" b="1" noProof="1" smtClean="0">
                <a:solidFill>
                  <a:srgbClr val="0000FF"/>
                </a:solidFill>
                <a:latin typeface="Courier New" pitchFamily="49" charset="0"/>
              </a:rPr>
              <a:t>to</a:t>
            </a:r>
            <a:r>
              <a:rPr lang="en-US" sz="1800" noProof="1" smtClean="0">
                <a:latin typeface="Courier New" pitchFamily="49" charset="0"/>
              </a:rPr>
              <a:t> k </a:t>
            </a:r>
            <a:r>
              <a:rPr lang="en-US" sz="1800" b="1" noProof="1" smtClean="0">
                <a:solidFill>
                  <a:srgbClr val="0000FF"/>
                </a:solidFill>
                <a:latin typeface="Courier New" pitchFamily="49" charset="0"/>
              </a:rPr>
              <a:t>do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noProof="1" smtClean="0">
                <a:latin typeface="Courier New" pitchFamily="49" charset="0"/>
              </a:rPr>
              <a:t>{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sz="1800" noProof="1" smtClean="0">
                <a:solidFill>
                  <a:srgbClr val="0000FF"/>
                </a:solidFill>
                <a:latin typeface="Courier New" pitchFamily="49" charset="0"/>
              </a:rPr>
              <a:t>if</a:t>
            </a:r>
            <a:r>
              <a:rPr lang="en-US" sz="1800" noProof="1" smtClean="0">
                <a:latin typeface="Courier New" pitchFamily="49" charset="0"/>
              </a:rPr>
              <a:t>( dot ( nearest[p].wi, N) &lt;= 0 ) </a:t>
            </a:r>
            <a:r>
              <a:rPr lang="en-US" sz="1800" b="1" noProof="1" smtClean="0">
                <a:solidFill>
                  <a:srgbClr val="0000FF"/>
                </a:solidFill>
                <a:latin typeface="Courier New" pitchFamily="49" charset="0"/>
              </a:rPr>
              <a:t>continue</a:t>
            </a:r>
            <a:r>
              <a:rPr lang="en-US" sz="1800" noProof="1" smtClean="0">
                <a:latin typeface="Courier New" pitchFamily="49" charset="0"/>
              </a:rPr>
              <a:t>;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sz="1800" noProof="1" smtClean="0">
                <a:latin typeface="Courier New" pitchFamily="49" charset="0"/>
              </a:rPr>
              <a:t>L += fr(x, wo, nearest[p].wi) * nearest[p].flux;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noProof="1" smtClean="0">
                <a:latin typeface="Courier New" pitchFamily="49" charset="0"/>
              </a:rPr>
              <a:t>}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b="1" noProof="1" smtClean="0">
                <a:solidFill>
                  <a:srgbClr val="0000FF"/>
                </a:solidFill>
                <a:latin typeface="Courier New" pitchFamily="49" charset="0"/>
              </a:rPr>
              <a:t>return</a:t>
            </a:r>
            <a:r>
              <a:rPr lang="en-US" sz="1800" noProof="1" smtClean="0">
                <a:latin typeface="Courier New" pitchFamily="49" charset="0"/>
              </a:rPr>
              <a:t> L / (M_PI * r*r);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Odhad radiance – problémy</a:t>
            </a:r>
            <a:endParaRPr 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Zahrnutí nesprávných fotonů do odhadu</a:t>
            </a:r>
          </a:p>
          <a:p>
            <a:endParaRPr lang="cs-CZ" smtClean="0"/>
          </a:p>
          <a:p>
            <a:endParaRPr lang="cs-CZ" smtClean="0"/>
          </a:p>
          <a:p>
            <a:endParaRPr lang="cs-CZ" smtClean="0"/>
          </a:p>
          <a:p>
            <a:endParaRPr lang="cs-CZ" smtClean="0"/>
          </a:p>
          <a:p>
            <a:r>
              <a:rPr lang="cs-CZ" smtClean="0"/>
              <a:t>Nespravný odhad velikost </a:t>
            </a:r>
            <a:r>
              <a:rPr lang="cs-CZ" smtClean="0">
                <a:latin typeface="Symbol" pitchFamily="18" charset="2"/>
              </a:rPr>
              <a:t>D</a:t>
            </a:r>
            <a:r>
              <a:rPr lang="cs-CZ" smtClean="0"/>
              <a:t>A</a:t>
            </a:r>
          </a:p>
          <a:p>
            <a:pPr lvl="1"/>
            <a:r>
              <a:rPr lang="cs-CZ" smtClean="0"/>
              <a:t>stěna, hrana kaustiky</a:t>
            </a:r>
          </a:p>
          <a:p>
            <a:endParaRPr lang="en-US" smtClean="0"/>
          </a:p>
        </p:txBody>
      </p:sp>
      <p:pic>
        <p:nvPicPr>
          <p:cNvPr id="33796" name="Obrázek 6" descr="corner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7150" y="2133600"/>
            <a:ext cx="6629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6804025" y="6119813"/>
            <a:ext cx="23399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en-US" dirty="0" err="1">
                <a:latin typeface="+mn-lt"/>
              </a:rPr>
              <a:t>H.W.Jensen</a:t>
            </a:r>
            <a:endParaRPr lang="en-GB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</p:txBody>
      </p:sp>
      <p:pic>
        <p:nvPicPr>
          <p:cNvPr id="33798" name="Obrázek 6" descr="wall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4437063"/>
            <a:ext cx="201295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Rychlé hledání nejbližších fotonů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3213" y="1600200"/>
            <a:ext cx="8229600" cy="4530725"/>
          </a:xfrm>
        </p:spPr>
        <p:txBody>
          <a:bodyPr/>
          <a:lstStyle/>
          <a:p>
            <a:pPr eaLnBrk="1" hangingPunct="1"/>
            <a:r>
              <a:rPr lang="cs-CZ" smtClean="0"/>
              <a:t>Potřebuji pro odhad radiance z fotonové mapy</a:t>
            </a:r>
          </a:p>
          <a:p>
            <a:pPr eaLnBrk="1" hangingPunct="1"/>
            <a:endParaRPr lang="cs-CZ" smtClean="0"/>
          </a:p>
          <a:p>
            <a:pPr eaLnBrk="1" hangingPunct="1"/>
            <a:r>
              <a:rPr lang="cs-CZ" smtClean="0"/>
              <a:t>Hledání </a:t>
            </a:r>
            <a:r>
              <a:rPr lang="cs-CZ" i="1" smtClean="0"/>
              <a:t>k</a:t>
            </a:r>
            <a:r>
              <a:rPr lang="cs-CZ" smtClean="0"/>
              <a:t> nejbližších fotonů je</a:t>
            </a:r>
          </a:p>
          <a:p>
            <a:pPr eaLnBrk="1" hangingPunct="1"/>
            <a:endParaRPr lang="cs-CZ" smtClean="0"/>
          </a:p>
          <a:p>
            <a:pPr lvl="1" algn="ctr" eaLnBrk="1" hangingPunct="1">
              <a:buFont typeface="Wingdings" pitchFamily="2" charset="2"/>
              <a:buNone/>
            </a:pPr>
            <a:r>
              <a:rPr lang="cs-CZ" i="1" u="sng" smtClean="0"/>
              <a:t>k-</a:t>
            </a:r>
            <a:r>
              <a:rPr lang="en-US" i="1" u="sng" smtClean="0"/>
              <a:t>nearest neighbor search</a:t>
            </a:r>
            <a:r>
              <a:rPr lang="cs-CZ" smtClean="0"/>
              <a:t> (k-NN)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smtClean="0"/>
              <a:t>k</a:t>
            </a:r>
            <a:r>
              <a:rPr lang="cs-CZ" smtClean="0"/>
              <a:t>-D strom – Konstrukce</a:t>
            </a:r>
            <a:br>
              <a:rPr lang="cs-CZ" smtClean="0"/>
            </a:br>
            <a:endParaRPr 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Rekurzivní dělení podél osy s maximálním rozsahem</a:t>
            </a:r>
          </a:p>
          <a:p>
            <a:endParaRPr lang="cs-CZ" smtClean="0"/>
          </a:p>
          <a:p>
            <a:r>
              <a:rPr lang="cs-CZ" smtClean="0"/>
              <a:t>Dělení</a:t>
            </a:r>
          </a:p>
          <a:p>
            <a:pPr lvl="1"/>
            <a:r>
              <a:rPr lang="cs-CZ" smtClean="0"/>
              <a:t>Dělící rovina prochází přímo mediánem</a:t>
            </a:r>
          </a:p>
          <a:p>
            <a:pPr lvl="1"/>
            <a:r>
              <a:rPr lang="cs-CZ" smtClean="0"/>
              <a:t>Korespondující uzel stromu obsahuje medián</a:t>
            </a:r>
          </a:p>
          <a:p>
            <a:endParaRPr lang="cs-CZ" smtClean="0"/>
          </a:p>
          <a:p>
            <a:r>
              <a:rPr lang="cs-CZ" smtClean="0"/>
              <a:t>Reprezentace stromu v lineárním poli, potomky fotonu na indexu </a:t>
            </a:r>
            <a:r>
              <a:rPr lang="cs-CZ" i="1" smtClean="0"/>
              <a:t>i</a:t>
            </a:r>
            <a:r>
              <a:rPr lang="cs-CZ" smtClean="0"/>
              <a:t> jsou na indexech 2</a:t>
            </a:r>
            <a:r>
              <a:rPr lang="cs-CZ" i="1" smtClean="0"/>
              <a:t>i</a:t>
            </a:r>
            <a:r>
              <a:rPr lang="cs-CZ" smtClean="0"/>
              <a:t> a 2</a:t>
            </a:r>
            <a:r>
              <a:rPr lang="cs-CZ" i="1" smtClean="0"/>
              <a:t>i</a:t>
            </a:r>
            <a:r>
              <a:rPr lang="cs-CZ" smtClean="0"/>
              <a:t>+1</a:t>
            </a:r>
          </a:p>
          <a:p>
            <a:pPr lvl="1"/>
            <a:endParaRPr lang="cs-CZ" smtClean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smtClean="0"/>
              <a:t>k</a:t>
            </a:r>
            <a:r>
              <a:rPr lang="cs-CZ" smtClean="0"/>
              <a:t>-D strom – Hledání nejbližších sousedů</a:t>
            </a:r>
            <a:br>
              <a:rPr lang="cs-CZ" smtClean="0"/>
            </a:b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Ořezávání průchodu</a:t>
            </a:r>
          </a:p>
          <a:p>
            <a:pPr lvl="1">
              <a:defRPr/>
            </a:pPr>
            <a:endParaRPr lang="cs-CZ" dirty="0" smtClean="0">
              <a:ea typeface="+mn-ea"/>
              <a:cs typeface="+mn-cs"/>
            </a:endParaRPr>
          </a:p>
          <a:p>
            <a:pPr lvl="1">
              <a:defRPr/>
            </a:pPr>
            <a:r>
              <a:rPr lang="cs-CZ" dirty="0" smtClean="0">
                <a:ea typeface="+mn-ea"/>
                <a:cs typeface="+mn-cs"/>
              </a:rPr>
              <a:t>Podle vzdálenosti již nalezeného </a:t>
            </a:r>
            <a:r>
              <a:rPr lang="cs-CZ" i="1" dirty="0" smtClean="0">
                <a:ea typeface="+mn-ea"/>
                <a:cs typeface="+mn-cs"/>
              </a:rPr>
              <a:t>k</a:t>
            </a:r>
            <a:r>
              <a:rPr lang="cs-CZ" dirty="0" smtClean="0">
                <a:ea typeface="+mn-ea"/>
                <a:cs typeface="+mn-cs"/>
              </a:rPr>
              <a:t>-</a:t>
            </a:r>
            <a:r>
              <a:rPr lang="cs-CZ" dirty="0" err="1" smtClean="0">
                <a:ea typeface="+mn-ea"/>
                <a:cs typeface="+mn-cs"/>
              </a:rPr>
              <a:t>tého</a:t>
            </a:r>
            <a:r>
              <a:rPr lang="cs-CZ" dirty="0" smtClean="0">
                <a:ea typeface="+mn-ea"/>
                <a:cs typeface="+mn-cs"/>
              </a:rPr>
              <a:t> nejbližšího fotonu (hledám-li </a:t>
            </a:r>
            <a:r>
              <a:rPr lang="cs-CZ" i="1" dirty="0" smtClean="0">
                <a:ea typeface="+mn-ea"/>
                <a:cs typeface="+mn-cs"/>
              </a:rPr>
              <a:t>k</a:t>
            </a:r>
            <a:r>
              <a:rPr lang="cs-CZ" dirty="0" smtClean="0">
                <a:ea typeface="+mn-ea"/>
                <a:cs typeface="+mn-cs"/>
              </a:rPr>
              <a:t> nejbližších)</a:t>
            </a:r>
          </a:p>
          <a:p>
            <a:pPr lvl="2">
              <a:defRPr/>
            </a:pPr>
            <a:r>
              <a:rPr lang="cs-CZ" dirty="0" smtClean="0"/>
              <a:t>Dosud nalezené fotony se udržují v </a:t>
            </a:r>
            <a:r>
              <a:rPr lang="cs-CZ" dirty="0" err="1" smtClean="0"/>
              <a:t>max</a:t>
            </a:r>
            <a:r>
              <a:rPr lang="cs-CZ" dirty="0" smtClean="0"/>
              <a:t>-haldě</a:t>
            </a:r>
            <a:endParaRPr lang="cs-CZ" dirty="0" smtClean="0">
              <a:ea typeface="+mn-ea"/>
              <a:cs typeface="+mn-cs"/>
            </a:endParaRPr>
          </a:p>
          <a:p>
            <a:pPr lvl="1">
              <a:defRPr/>
            </a:pPr>
            <a:endParaRPr lang="cs-CZ" dirty="0" smtClean="0">
              <a:ea typeface="+mn-ea"/>
              <a:cs typeface="+mn-cs"/>
            </a:endParaRPr>
          </a:p>
          <a:p>
            <a:pPr lvl="1">
              <a:defRPr/>
            </a:pPr>
            <a:r>
              <a:rPr lang="cs-CZ" dirty="0" smtClean="0">
                <a:ea typeface="+mn-ea"/>
                <a:cs typeface="+mn-cs"/>
              </a:rPr>
              <a:t>Podle daného poloměru vyhledávání </a:t>
            </a:r>
            <a:r>
              <a:rPr lang="cs-CZ" i="1" dirty="0" smtClean="0">
                <a:ea typeface="+mn-ea"/>
                <a:cs typeface="+mn-cs"/>
              </a:rPr>
              <a:t>r</a:t>
            </a:r>
            <a:r>
              <a:rPr lang="cs-CZ" dirty="0" smtClean="0">
                <a:ea typeface="+mn-ea"/>
                <a:cs typeface="+mn-cs"/>
              </a:rPr>
              <a:t> (při hlední uvnitř fixního poloměru – „range query“)</a:t>
            </a:r>
          </a:p>
          <a:p>
            <a:pPr lvl="1">
              <a:defRPr/>
            </a:pPr>
            <a:endParaRPr lang="cs-CZ" dirty="0" smtClean="0"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Fáze 2: Rendering</a:t>
            </a:r>
            <a:endParaRPr lang="en-US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Sledování paprsku z kamery </a:t>
            </a:r>
            <a:r>
              <a:rPr lang="en-US" sz="2000" smtClean="0"/>
              <a:t>(distributed ray tracing)</a:t>
            </a:r>
          </a:p>
          <a:p>
            <a:pPr lvl="1" eaLnBrk="1" hangingPunct="1"/>
            <a:endParaRPr lang="en-US" sz="2400" smtClean="0"/>
          </a:p>
          <a:p>
            <a:pPr lvl="1" eaLnBrk="1" hangingPunct="1"/>
            <a:r>
              <a:rPr lang="cs-CZ" sz="2400" smtClean="0"/>
              <a:t>Rekurze nahrazena odhadem radiance z fotonové mapy</a:t>
            </a:r>
          </a:p>
          <a:p>
            <a:pPr lvl="1" eaLnBrk="1" hangingPunct="1"/>
            <a:endParaRPr lang="cs-CZ" sz="2000" smtClean="0"/>
          </a:p>
          <a:p>
            <a:pPr lvl="1" eaLnBrk="1" hangingPunct="1"/>
            <a:r>
              <a:rPr lang="cs-CZ" sz="2400" smtClean="0"/>
              <a:t>Pro ideální zrcadlové plochy se stále používá rekurze jako v klasickém trasování paprsků</a:t>
            </a:r>
          </a:p>
          <a:p>
            <a:pPr lvl="1" eaLnBrk="1" hangingPunct="1"/>
            <a:endParaRPr lang="en-US" sz="2400" smtClean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Výpočet osvětlení pro primární paprsek (nebo po zrcadlovém odrazu)</a:t>
            </a:r>
            <a:endParaRPr lang="en-US" smtClean="0"/>
          </a:p>
        </p:txBody>
      </p:sp>
      <p:sp>
        <p:nvSpPr>
          <p:cNvPr id="5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62950" cy="4530725"/>
          </a:xfrm>
        </p:spPr>
        <p:txBody>
          <a:bodyPr/>
          <a:lstStyle/>
          <a:p>
            <a:pPr eaLnBrk="1" hangingPunct="1"/>
            <a:r>
              <a:rPr lang="cs-CZ" smtClean="0"/>
              <a:t>Odražená radiance</a:t>
            </a:r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eaLnBrk="1" hangingPunct="1"/>
            <a:r>
              <a:rPr lang="cs-CZ" smtClean="0">
                <a:solidFill>
                  <a:srgbClr val="0070C0"/>
                </a:solidFill>
              </a:rPr>
              <a:t>Rozdělení příchozí radiance</a:t>
            </a:r>
          </a:p>
          <a:p>
            <a:pPr eaLnBrk="1" hangingPunct="1"/>
            <a:endParaRPr lang="cs-CZ" smtClean="0">
              <a:solidFill>
                <a:srgbClr val="C00000"/>
              </a:solidFill>
            </a:endParaRPr>
          </a:p>
          <a:p>
            <a:pPr eaLnBrk="1" hangingPunct="1"/>
            <a:endParaRPr lang="cs-CZ" smtClean="0">
              <a:solidFill>
                <a:srgbClr val="C00000"/>
              </a:solidFill>
            </a:endParaRPr>
          </a:p>
          <a:p>
            <a:pPr eaLnBrk="1" hangingPunct="1"/>
            <a:r>
              <a:rPr lang="cs-CZ" smtClean="0">
                <a:solidFill>
                  <a:srgbClr val="C00000"/>
                </a:solidFill>
              </a:rPr>
              <a:t>Rozdělení BRDF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673225" y="2133600"/>
          <a:ext cx="5578475" cy="725488"/>
        </p:xfrm>
        <a:graphic>
          <a:graphicData uri="http://schemas.openxmlformats.org/presentationml/2006/ole">
            <p:oleObj spid="_x0000_s581642" name="Equation" r:id="rId3" imgW="2832100" imgH="368300" progId="Equation.3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1258888" y="4797425"/>
          <a:ext cx="1801812" cy="474663"/>
        </p:xfrm>
        <a:graphic>
          <a:graphicData uri="http://schemas.openxmlformats.org/presentationml/2006/ole">
            <p:oleObj spid="_x0000_s581643" name="Equation" r:id="rId4" imgW="914400" imgH="241300" progId="Equation.3">
              <p:embed/>
            </p:oleObj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4343400" y="2636838"/>
            <a:ext cx="15843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1236663" y="3548063"/>
          <a:ext cx="2327275" cy="476250"/>
        </p:xfrm>
        <a:graphic>
          <a:graphicData uri="http://schemas.openxmlformats.org/presentationml/2006/ole">
            <p:oleObj spid="_x0000_s581644" name="Equation" r:id="rId5" imgW="1180588" imgH="241195" progId="Equation.3">
              <p:embed/>
            </p:oleObj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3348038" y="2636838"/>
            <a:ext cx="8636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508625" y="3196283"/>
            <a:ext cx="1584325" cy="10080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rgbClr val="0070C0"/>
                </a:solidFill>
              </a:rPr>
              <a:t>přímé osvětlení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08625" y="4275783"/>
            <a:ext cx="1584325" cy="100806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kaustiky</a:t>
            </a:r>
          </a:p>
          <a:p>
            <a:pPr algn="ctr">
              <a:defRPr/>
            </a:pPr>
            <a:r>
              <a:rPr lang="cs-CZ" b="1" dirty="0"/>
              <a:t>(PM)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5508625" y="5355283"/>
            <a:ext cx="1584325" cy="100806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difúzní nepřímé</a:t>
            </a:r>
          </a:p>
          <a:p>
            <a:pPr algn="ctr">
              <a:defRPr/>
            </a:pPr>
            <a:r>
              <a:rPr lang="cs-CZ" b="1" dirty="0"/>
              <a:t>(</a:t>
            </a:r>
            <a:r>
              <a:rPr lang="en-US" b="1" dirty="0"/>
              <a:t>FG +</a:t>
            </a:r>
            <a:r>
              <a:rPr lang="cs-CZ" b="1" dirty="0"/>
              <a:t>PM)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5003800" y="4229745"/>
            <a:ext cx="3816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003800" y="5317183"/>
            <a:ext cx="3816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003800" y="3123258"/>
            <a:ext cx="3816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03800" y="6410970"/>
            <a:ext cx="3816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7007225" y="4575820"/>
            <a:ext cx="3625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5305425" y="4575820"/>
            <a:ext cx="3625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3644900" y="4575820"/>
            <a:ext cx="3625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6061075" y="2708920"/>
          <a:ext cx="527050" cy="474663"/>
        </p:xfrm>
        <a:graphic>
          <a:graphicData uri="http://schemas.openxmlformats.org/presentationml/2006/ole">
            <p:oleObj spid="_x0000_s581645" name="Equation" r:id="rId6" imgW="266469" imgH="241091" progId="Equation.3">
              <p:embed/>
            </p:oleObj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7669213" y="2708920"/>
          <a:ext cx="501650" cy="474663"/>
        </p:xfrm>
        <a:graphic>
          <a:graphicData uri="http://schemas.openxmlformats.org/presentationml/2006/ole">
            <p:oleObj spid="_x0000_s581646" name="Equation" r:id="rId7" imgW="253890" imgH="241195" progId="Equation.3">
              <p:embed/>
            </p:oleObj>
          </a:graphicData>
        </a:graphic>
      </p:graphicFrame>
      <p:graphicFrame>
        <p:nvGraphicFramePr>
          <p:cNvPr id="5127" name="Object 7"/>
          <p:cNvGraphicFramePr>
            <a:graphicFrameLocks noChangeAspect="1"/>
          </p:cNvGraphicFramePr>
          <p:nvPr/>
        </p:nvGraphicFramePr>
        <p:xfrm>
          <a:off x="5003800" y="3439170"/>
          <a:ext cx="474663" cy="476250"/>
        </p:xfrm>
        <a:graphic>
          <a:graphicData uri="http://schemas.openxmlformats.org/presentationml/2006/ole">
            <p:oleObj spid="_x0000_s581647" name="Equation" r:id="rId8" imgW="241195" imgH="241195" progId="Equation.3">
              <p:embed/>
            </p:oleObj>
          </a:graphicData>
        </a:graphic>
      </p:graphicFrame>
      <p:graphicFrame>
        <p:nvGraphicFramePr>
          <p:cNvPr id="5128" name="Object 8"/>
          <p:cNvGraphicFramePr>
            <a:graphicFrameLocks noChangeAspect="1"/>
          </p:cNvGraphicFramePr>
          <p:nvPr/>
        </p:nvGraphicFramePr>
        <p:xfrm>
          <a:off x="5003800" y="4520258"/>
          <a:ext cx="450850" cy="476250"/>
        </p:xfrm>
        <a:graphic>
          <a:graphicData uri="http://schemas.openxmlformats.org/presentationml/2006/ole">
            <p:oleObj spid="_x0000_s581648" name="Equation" r:id="rId9" imgW="228600" imgH="241300" progId="Equation.3">
              <p:embed/>
            </p:oleObj>
          </a:graphicData>
        </a:graphic>
      </p:graphicFrame>
      <p:graphicFrame>
        <p:nvGraphicFramePr>
          <p:cNvPr id="5129" name="Object 9"/>
          <p:cNvGraphicFramePr>
            <a:graphicFrameLocks noChangeAspect="1"/>
          </p:cNvGraphicFramePr>
          <p:nvPr/>
        </p:nvGraphicFramePr>
        <p:xfrm>
          <a:off x="5003800" y="5644208"/>
          <a:ext cx="425450" cy="476250"/>
        </p:xfrm>
        <a:graphic>
          <a:graphicData uri="http://schemas.openxmlformats.org/presentationml/2006/ole">
            <p:oleObj spid="_x0000_s581649" name="Equation" r:id="rId10" imgW="215713" imgH="241091" progId="Equation.3">
              <p:embed/>
            </p:oleObj>
          </a:graphicData>
        </a:graphic>
      </p:graphicFrame>
      <p:cxnSp>
        <p:nvCxnSpPr>
          <p:cNvPr id="32" name="Straight Connector 31"/>
          <p:cNvCxnSpPr/>
          <p:nvPr/>
        </p:nvCxnSpPr>
        <p:spPr>
          <a:xfrm>
            <a:off x="5003800" y="2762895"/>
            <a:ext cx="3816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3190875" y="4575820"/>
            <a:ext cx="3625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164388" y="3196283"/>
            <a:ext cx="1584325" cy="31670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rgbClr val="0070C0"/>
                </a:solidFill>
              </a:rPr>
              <a:t>ideální zrcadlové odrazy/lomy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27313" y="5733256"/>
            <a:ext cx="2281237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PM … photon map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FG … final </a:t>
            </a:r>
            <a:r>
              <a:rPr lang="en-US" dirty="0" err="1">
                <a:latin typeface="+mn-lt"/>
              </a:rPr>
              <a:t>gahtering</a:t>
            </a:r>
            <a:endParaRPr lang="en-US" dirty="0">
              <a:latin typeface="+mn-lt"/>
            </a:endParaRPr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Řešení kvízu 2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„</a:t>
            </a:r>
            <a:r>
              <a:rPr lang="cs-CZ" b="1" dirty="0" smtClean="0"/>
              <a:t>P</a:t>
            </a:r>
            <a:r>
              <a:rPr lang="en-US" b="1" dirty="0" err="1" smtClean="0"/>
              <a:t>roblem</a:t>
            </a:r>
            <a:r>
              <a:rPr lang="en-US" b="1" dirty="0" smtClean="0"/>
              <a:t> of insufficient (sampling) techniques“ </a:t>
            </a:r>
            <a:r>
              <a:rPr lang="en-US" dirty="0" smtClean="0"/>
              <a:t>[</a:t>
            </a:r>
            <a:r>
              <a:rPr lang="en-US" dirty="0" err="1" smtClean="0"/>
              <a:t>Veach</a:t>
            </a:r>
            <a:r>
              <a:rPr lang="en-US" dirty="0" smtClean="0"/>
              <a:t> 1997], [</a:t>
            </a:r>
            <a:r>
              <a:rPr lang="en-US" dirty="0" err="1" smtClean="0"/>
              <a:t>Kollig</a:t>
            </a:r>
            <a:r>
              <a:rPr lang="en-US" dirty="0" smtClean="0"/>
              <a:t> &amp; Keller 2002]</a:t>
            </a:r>
          </a:p>
          <a:p>
            <a:endParaRPr lang="en-US" dirty="0" smtClean="0"/>
          </a:p>
          <a:p>
            <a:pPr lvl="1"/>
            <a:r>
              <a:rPr lang="cs-CZ" dirty="0" smtClean="0"/>
              <a:t>Pokud všechny vzorkovací techniky vzorkují daný světelný efekt s malou (nulovou) pravděpodobností, kombinace pomocí MIS na tom nic nezmění. 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Výpočet osvětlení pro primární paprsek (nebo po zrcadlovém odrazu)</a:t>
            </a:r>
            <a:endParaRPr lang="en-US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62950" cy="4530725"/>
          </a:xfrm>
        </p:spPr>
        <p:txBody>
          <a:bodyPr/>
          <a:lstStyle/>
          <a:p>
            <a:pPr eaLnBrk="1" hangingPunct="1"/>
            <a:r>
              <a:rPr lang="cs-CZ" dirty="0" smtClean="0"/>
              <a:t>Bez použití fotonových map</a:t>
            </a:r>
          </a:p>
          <a:p>
            <a:pPr eaLnBrk="1" hangingPunct="1"/>
            <a:endParaRPr lang="cs-CZ" dirty="0" smtClean="0"/>
          </a:p>
          <a:p>
            <a:pPr lvl="1" eaLnBrk="1" hangingPunct="1"/>
            <a:r>
              <a:rPr lang="cs-CZ" dirty="0" smtClean="0"/>
              <a:t>Přímé osvětlení</a:t>
            </a:r>
          </a:p>
          <a:p>
            <a:pPr lvl="2" eaLnBrk="1" hangingPunct="1"/>
            <a:r>
              <a:rPr lang="cs-CZ" dirty="0" smtClean="0"/>
              <a:t>Jako obyčejně: vzorkování světel + stínové paprsky</a:t>
            </a:r>
          </a:p>
          <a:p>
            <a:pPr lvl="1" eaLnBrk="1" hangingPunct="1"/>
            <a:endParaRPr lang="cs-CZ" dirty="0" smtClean="0"/>
          </a:p>
          <a:p>
            <a:pPr lvl="1" eaLnBrk="1" hangingPunct="1"/>
            <a:r>
              <a:rPr lang="cs-CZ" dirty="0" smtClean="0"/>
              <a:t>Ideální zrcadlové odrazy / lomy</a:t>
            </a:r>
          </a:p>
          <a:p>
            <a:pPr lvl="2" eaLnBrk="1" hangingPunct="1"/>
            <a:r>
              <a:rPr lang="cs-CZ" dirty="0" smtClean="0"/>
              <a:t>Jako obyčejně: deterministické sekundární paprsky</a:t>
            </a:r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S použitím fotonových map</a:t>
            </a:r>
          </a:p>
          <a:p>
            <a:pPr lvl="1" eaLnBrk="1" hangingPunct="1"/>
            <a:r>
              <a:rPr lang="cs-CZ" dirty="0" smtClean="0"/>
              <a:t>...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Výpočet osvětlení pro primární paprsek (nebo po zrcadlovém odrazu)</a:t>
            </a:r>
            <a:endParaRPr lang="en-US" smtClean="0"/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2" cstate="print"/>
          <a:srcRect r="5165" b="7999"/>
          <a:stretch>
            <a:fillRect/>
          </a:stretch>
        </p:blipFill>
        <p:spPr bwMode="auto">
          <a:xfrm>
            <a:off x="3276600" y="3525838"/>
            <a:ext cx="5688013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62950" cy="4530725"/>
          </a:xfrm>
        </p:spPr>
        <p:txBody>
          <a:bodyPr/>
          <a:lstStyle/>
          <a:p>
            <a:pPr eaLnBrk="1" hangingPunct="1"/>
            <a:r>
              <a:rPr lang="cs-CZ" smtClean="0"/>
              <a:t>S použitím fotonových map</a:t>
            </a:r>
          </a:p>
          <a:p>
            <a:pPr lvl="1" eaLnBrk="1" hangingPunct="1"/>
            <a:r>
              <a:rPr lang="cs-CZ" smtClean="0"/>
              <a:t>Kaustiky</a:t>
            </a:r>
          </a:p>
          <a:p>
            <a:pPr lvl="2" eaLnBrk="1" hangingPunct="1"/>
            <a:r>
              <a:rPr lang="cs-CZ" smtClean="0"/>
              <a:t>Odhad radiance z </a:t>
            </a:r>
            <a:r>
              <a:rPr lang="cs-CZ" i="1" u="sng" smtClean="0"/>
              <a:t>fotonové mapy kaustik</a:t>
            </a:r>
          </a:p>
          <a:p>
            <a:pPr lvl="1" eaLnBrk="1" hangingPunct="1"/>
            <a:r>
              <a:rPr lang="cs-CZ" smtClean="0"/>
              <a:t>Nepřímé osvětlení na difúzních a mírně lesklých plochách</a:t>
            </a:r>
          </a:p>
          <a:p>
            <a:pPr lvl="2" eaLnBrk="1" hangingPunct="1"/>
            <a:r>
              <a:rPr lang="cs-CZ" smtClean="0"/>
              <a:t>Final gathering ...</a:t>
            </a:r>
          </a:p>
          <a:p>
            <a:pPr eaLnBrk="1" hangingPunct="1"/>
            <a:endParaRPr lang="cs-CZ" i="1" u="sng" smtClean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Final gathering</a:t>
            </a:r>
            <a:r>
              <a:rPr lang="en-US" smtClean="0"/>
              <a:t> (FG)</a:t>
            </a:r>
          </a:p>
        </p:txBody>
      </p:sp>
      <p:pic>
        <p:nvPicPr>
          <p:cNvPr id="40963" name="Picture 6"/>
          <p:cNvPicPr>
            <a:picLocks noChangeAspect="1" noChangeArrowheads="1"/>
          </p:cNvPicPr>
          <p:nvPr/>
        </p:nvPicPr>
        <p:blipFill>
          <a:blip r:embed="rId2" cstate="print"/>
          <a:srcRect r="5165" b="7999"/>
          <a:stretch>
            <a:fillRect/>
          </a:stretch>
        </p:blipFill>
        <p:spPr bwMode="auto">
          <a:xfrm>
            <a:off x="3276600" y="3525838"/>
            <a:ext cx="5688013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25538"/>
            <a:ext cx="8435975" cy="5005387"/>
          </a:xfrm>
        </p:spPr>
        <p:txBody>
          <a:bodyPr/>
          <a:lstStyle/>
          <a:p>
            <a:pPr eaLnBrk="1" hangingPunct="1"/>
            <a:r>
              <a:rPr lang="cs-CZ" smtClean="0"/>
              <a:t>Nepřímé osvětlení na difúzních a mírně lesklých plochách</a:t>
            </a:r>
            <a:endParaRPr lang="en-US" b="1" u="sng" smtClean="0"/>
          </a:p>
          <a:p>
            <a:pPr eaLnBrk="1" hangingPunct="1"/>
            <a:r>
              <a:rPr lang="cs-CZ" smtClean="0"/>
              <a:t>Jedna úroveň rekurze pomocí trasování rozprostřených paprsků (distribution ray tracing)</a:t>
            </a:r>
          </a:p>
          <a:p>
            <a:pPr eaLnBrk="1" hangingPunct="1"/>
            <a:r>
              <a:rPr lang="cs-CZ" smtClean="0"/>
              <a:t>Pro průsečíky sekundárních paprsků použij odhad radiance z </a:t>
            </a:r>
            <a:r>
              <a:rPr lang="cs-CZ" i="1" u="sng" smtClean="0"/>
              <a:t>globální fotonové mapy</a:t>
            </a:r>
          </a:p>
          <a:p>
            <a:pPr lvl="1" eaLnBrk="1" hangingPunct="1"/>
            <a:r>
              <a:rPr lang="cs-CZ" smtClean="0"/>
              <a:t>Není potřeba explicitně </a:t>
            </a:r>
            <a:br>
              <a:rPr lang="cs-CZ" smtClean="0"/>
            </a:br>
            <a:r>
              <a:rPr lang="cs-CZ" smtClean="0"/>
              <a:t>počítat přímé osvětlení </a:t>
            </a:r>
            <a:br>
              <a:rPr lang="cs-CZ" smtClean="0"/>
            </a:br>
            <a:r>
              <a:rPr lang="cs-CZ" smtClean="0"/>
              <a:t>( je obsaženo v </a:t>
            </a:r>
            <a:br>
              <a:rPr lang="cs-CZ" smtClean="0"/>
            </a:br>
            <a:r>
              <a:rPr lang="cs-CZ" smtClean="0"/>
              <a:t>globální mapě )</a:t>
            </a:r>
            <a:endParaRPr lang="en-US" smtClean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Proč potřebujeme final gathering?</a:t>
            </a:r>
            <a:endParaRPr lang="en-US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4588"/>
            <a:ext cx="8229600" cy="4530725"/>
          </a:xfrm>
        </p:spPr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1988" name="Picture 4" descr="a_figure_a_ph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813" y="1173163"/>
            <a:ext cx="2879725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9" name="Picture 5" descr="b_figure_b_irrcach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1288" y="1173163"/>
            <a:ext cx="2879725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305425" y="4219961"/>
            <a:ext cx="2616200" cy="1508125"/>
            <a:chOff x="1292" y="1909"/>
            <a:chExt cx="3901" cy="2163"/>
          </a:xfrm>
        </p:grpSpPr>
        <p:sp>
          <p:nvSpPr>
            <p:cNvPr id="42016" name="Freeform 8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017" name="Line 9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41991" name="Picture 10" descr="camer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1238" y="4108836"/>
            <a:ext cx="63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675438" y="4935924"/>
            <a:ext cx="1246187" cy="517525"/>
            <a:chOff x="3334" y="3144"/>
            <a:chExt cx="1859" cy="534"/>
          </a:xfrm>
        </p:grpSpPr>
        <p:sp>
          <p:nvSpPr>
            <p:cNvPr id="42014" name="Line 12"/>
            <p:cNvSpPr>
              <a:spLocks noChangeShapeType="1"/>
            </p:cNvSpPr>
            <p:nvPr/>
          </p:nvSpPr>
          <p:spPr bwMode="auto">
            <a:xfrm flipH="1">
              <a:off x="3345" y="3144"/>
              <a:ext cx="1848" cy="5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42015" name="Line 13"/>
            <p:cNvSpPr>
              <a:spLocks noChangeShapeType="1"/>
            </p:cNvSpPr>
            <p:nvPr/>
          </p:nvSpPr>
          <p:spPr bwMode="auto">
            <a:xfrm flipH="1">
              <a:off x="3334" y="3678"/>
              <a:ext cx="185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1993" name="Line 14"/>
          <p:cNvSpPr>
            <a:spLocks noChangeShapeType="1"/>
          </p:cNvSpPr>
          <p:nvPr/>
        </p:nvSpPr>
        <p:spPr bwMode="auto">
          <a:xfrm flipH="1">
            <a:off x="6675438" y="4308861"/>
            <a:ext cx="503237" cy="1144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1994" name="Line 15"/>
          <p:cNvSpPr>
            <a:spLocks noChangeShapeType="1"/>
          </p:cNvSpPr>
          <p:nvPr/>
        </p:nvSpPr>
        <p:spPr bwMode="auto">
          <a:xfrm flipH="1">
            <a:off x="6681788" y="4337436"/>
            <a:ext cx="1257300" cy="11160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1995" name="Line 16"/>
          <p:cNvSpPr>
            <a:spLocks noChangeShapeType="1"/>
          </p:cNvSpPr>
          <p:nvPr/>
        </p:nvSpPr>
        <p:spPr bwMode="auto">
          <a:xfrm>
            <a:off x="6327775" y="4415224"/>
            <a:ext cx="354013" cy="1038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673725" y="4737486"/>
            <a:ext cx="1001713" cy="715963"/>
            <a:chOff x="1842" y="2652"/>
            <a:chExt cx="1492" cy="1026"/>
          </a:xfrm>
        </p:grpSpPr>
        <p:sp>
          <p:nvSpPr>
            <p:cNvPr id="42012" name="Line 18"/>
            <p:cNvSpPr>
              <a:spLocks noChangeShapeType="1"/>
            </p:cNvSpPr>
            <p:nvPr/>
          </p:nvSpPr>
          <p:spPr bwMode="auto">
            <a:xfrm>
              <a:off x="1914" y="2652"/>
              <a:ext cx="1420" cy="10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42013" name="Line 19"/>
            <p:cNvSpPr>
              <a:spLocks noChangeShapeType="1"/>
            </p:cNvSpPr>
            <p:nvPr/>
          </p:nvSpPr>
          <p:spPr bwMode="auto">
            <a:xfrm>
              <a:off x="1842" y="3426"/>
              <a:ext cx="1492" cy="2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1997" name="Line 20"/>
          <p:cNvSpPr>
            <a:spLocks noChangeShapeType="1"/>
          </p:cNvSpPr>
          <p:nvPr/>
        </p:nvSpPr>
        <p:spPr bwMode="auto">
          <a:xfrm flipH="1" flipV="1">
            <a:off x="5337175" y="4573974"/>
            <a:ext cx="1392238" cy="8985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1998" name="Oval 21"/>
          <p:cNvSpPr>
            <a:spLocks noChangeArrowheads="1"/>
          </p:cNvSpPr>
          <p:nvPr/>
        </p:nvSpPr>
        <p:spPr bwMode="auto">
          <a:xfrm>
            <a:off x="7777163" y="5264536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9" name="Oval 22"/>
          <p:cNvSpPr>
            <a:spLocks noChangeArrowheads="1"/>
          </p:cNvSpPr>
          <p:nvPr/>
        </p:nvSpPr>
        <p:spPr bwMode="auto">
          <a:xfrm>
            <a:off x="7777163" y="4772411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0" name="Oval 23"/>
          <p:cNvSpPr>
            <a:spLocks noChangeArrowheads="1"/>
          </p:cNvSpPr>
          <p:nvPr/>
        </p:nvSpPr>
        <p:spPr bwMode="auto">
          <a:xfrm>
            <a:off x="7777163" y="4207261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1184275" y="4219961"/>
            <a:ext cx="2616200" cy="1508125"/>
            <a:chOff x="1292" y="1909"/>
            <a:chExt cx="3901" cy="2163"/>
          </a:xfrm>
        </p:grpSpPr>
        <p:sp>
          <p:nvSpPr>
            <p:cNvPr id="42010" name="Freeform 25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011" name="Line 26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42002" name="Picture 27" descr="camer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088" y="4108836"/>
            <a:ext cx="63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2003" name="Line 28"/>
          <p:cNvSpPr>
            <a:spLocks noChangeShapeType="1"/>
          </p:cNvSpPr>
          <p:nvPr/>
        </p:nvSpPr>
        <p:spPr bwMode="auto">
          <a:xfrm flipH="1" flipV="1">
            <a:off x="1216025" y="4573974"/>
            <a:ext cx="1392238" cy="8985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004" name="Oval 29"/>
          <p:cNvSpPr>
            <a:spLocks noChangeArrowheads="1"/>
          </p:cNvSpPr>
          <p:nvPr/>
        </p:nvSpPr>
        <p:spPr bwMode="auto">
          <a:xfrm>
            <a:off x="2351088" y="5353436"/>
            <a:ext cx="433387" cy="1889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42" name="Text Box 30"/>
          <p:cNvSpPr txBox="1">
            <a:spLocks noChangeArrowheads="1"/>
          </p:cNvSpPr>
          <p:nvPr/>
        </p:nvSpPr>
        <p:spPr bwMode="auto">
          <a:xfrm>
            <a:off x="1331913" y="3689736"/>
            <a:ext cx="18637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latin typeface="+mn-lt"/>
              </a:rPr>
              <a:t>přímé použití</a:t>
            </a:r>
          </a:p>
        </p:txBody>
      </p:sp>
      <p:sp>
        <p:nvSpPr>
          <p:cNvPr id="474143" name="Text Box 31"/>
          <p:cNvSpPr txBox="1">
            <a:spLocks noChangeArrowheads="1"/>
          </p:cNvSpPr>
          <p:nvPr/>
        </p:nvSpPr>
        <p:spPr bwMode="auto">
          <a:xfrm>
            <a:off x="5532438" y="3689736"/>
            <a:ext cx="23272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dirty="0">
                <a:latin typeface="+mn-lt"/>
              </a:rPr>
              <a:t>final gathering</a:t>
            </a:r>
            <a:endParaRPr lang="cs-CZ" sz="2200" b="1" dirty="0">
              <a:latin typeface="+mn-lt"/>
            </a:endParaRPr>
          </a:p>
        </p:txBody>
      </p:sp>
      <p:sp>
        <p:nvSpPr>
          <p:cNvPr id="474144" name="Text Box 32"/>
          <p:cNvSpPr txBox="1">
            <a:spLocks noChangeArrowheads="1"/>
          </p:cNvSpPr>
          <p:nvPr/>
        </p:nvSpPr>
        <p:spPr bwMode="auto">
          <a:xfrm>
            <a:off x="5534025" y="4086611"/>
            <a:ext cx="22812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500 – 5000 </a:t>
            </a:r>
            <a:r>
              <a:rPr lang="cs-CZ" dirty="0">
                <a:solidFill>
                  <a:schemeClr val="tx2"/>
                </a:solidFill>
                <a:latin typeface="+mn-lt"/>
              </a:rPr>
              <a:t>paprsků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9750" y="5728086"/>
            <a:ext cx="35274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 smtClean="0">
                <a:latin typeface="+mn-lt"/>
              </a:rPr>
              <a:t>informace </a:t>
            </a:r>
            <a:r>
              <a:rPr lang="cs-CZ" sz="2000" dirty="0">
                <a:latin typeface="+mn-lt"/>
              </a:rPr>
              <a:t>v globální mapě příliš nepřesná</a:t>
            </a:r>
            <a:endParaRPr lang="en-US" sz="2000" dirty="0">
              <a:latin typeface="+mn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92725" y="5728086"/>
            <a:ext cx="3024188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>
                <a:latin typeface="+mn-lt"/>
              </a:rPr>
              <a:t>nepřesnost v globální mapě se „zprůměruje“</a:t>
            </a:r>
            <a:endParaRPr lang="en-US" sz="2000" dirty="0">
              <a:latin typeface="+mn-lt"/>
            </a:endParaRPr>
          </a:p>
        </p:txBody>
      </p:sp>
      <p:sp>
        <p:nvSpPr>
          <p:cNvPr id="37" name="Zástupný symbol pro zápatí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Proč nepotřebujeme final gathering pro kaustiky?</a:t>
            </a:r>
            <a:endParaRPr lang="en-US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Kaustiky = zaostření světla =&gt; dostatečná hustota fotonů</a:t>
            </a:r>
            <a:br>
              <a:rPr lang="cs-CZ" dirty="0" smtClean="0"/>
            </a:br>
            <a:r>
              <a:rPr lang="cs-CZ" dirty="0" smtClean="0"/>
              <a:t>(pozor, jde pouze o heuristiku – nemusí vždy platit)</a:t>
            </a:r>
          </a:p>
          <a:p>
            <a:pPr eaLnBrk="1" hangingPunct="1">
              <a:buFont typeface="Wingdings" pitchFamily="2" charset="2"/>
              <a:buNone/>
            </a:pPr>
            <a:endParaRPr lang="cs-CZ" dirty="0" smtClean="0"/>
          </a:p>
          <a:p>
            <a:pPr eaLnBrk="1" hangingPunct="1"/>
            <a:endParaRPr lang="cs-CZ" dirty="0" smtClean="0"/>
          </a:p>
        </p:txBody>
      </p:sp>
      <p:pic>
        <p:nvPicPr>
          <p:cNvPr id="4301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2541860"/>
            <a:ext cx="552450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Možnosti urychlení final gatheringu</a:t>
            </a:r>
            <a:endParaRPr lang="en-US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Georgia" pitchFamily="18" charset="0"/>
              <a:buAutoNum type="arabicPeriod"/>
            </a:pPr>
            <a:r>
              <a:rPr lang="cs-CZ" b="1" dirty="0" err="1" smtClean="0"/>
              <a:t>Irradiance</a:t>
            </a:r>
            <a:r>
              <a:rPr lang="cs-CZ" b="1" dirty="0" smtClean="0"/>
              <a:t> </a:t>
            </a:r>
            <a:r>
              <a:rPr lang="cs-CZ" b="1" dirty="0" err="1" smtClean="0"/>
              <a:t>caching</a:t>
            </a:r>
            <a:r>
              <a:rPr lang="cs-CZ" dirty="0" smtClean="0"/>
              <a:t> (příště)</a:t>
            </a:r>
            <a:endParaRPr lang="en-US" dirty="0" smtClean="0"/>
          </a:p>
        </p:txBody>
      </p:sp>
      <p:pic>
        <p:nvPicPr>
          <p:cNvPr id="44036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2420938"/>
            <a:ext cx="3459162" cy="3459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Možnosti urychlení final gatheringu</a:t>
            </a:r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Georgia" pitchFamily="18" charset="0"/>
              <a:buAutoNum type="arabicPeriod" startAt="2"/>
            </a:pPr>
            <a:r>
              <a:rPr lang="cs-CZ" b="1" dirty="0" err="1" smtClean="0"/>
              <a:t>Předvýpočet</a:t>
            </a:r>
            <a:r>
              <a:rPr lang="cs-CZ" b="1" dirty="0" smtClean="0"/>
              <a:t> radiance na pozici fotonů</a:t>
            </a:r>
          </a:p>
          <a:p>
            <a:pPr marL="784225" lvl="1" indent="-457200" eaLnBrk="1" hangingPunct="1"/>
            <a:r>
              <a:rPr lang="cs-CZ" dirty="0" smtClean="0"/>
              <a:t>Po rozmístění všech fotonů (fáze 1) se vybere podmnožina fotonů, na jejich pozicích se provede odhad radiance z fotonové mapy a výsledek se uloží do  separátního </a:t>
            </a:r>
            <a:r>
              <a:rPr lang="cs-CZ" dirty="0" err="1" smtClean="0"/>
              <a:t>kd</a:t>
            </a:r>
            <a:r>
              <a:rPr lang="cs-CZ" dirty="0" smtClean="0"/>
              <a:t>-stromu.</a:t>
            </a:r>
          </a:p>
          <a:p>
            <a:pPr marL="784225" lvl="1" indent="-457200" eaLnBrk="1" hangingPunct="1"/>
            <a:endParaRPr lang="cs-CZ" dirty="0" smtClean="0"/>
          </a:p>
          <a:p>
            <a:pPr marL="784225" lvl="1" indent="-457200" eaLnBrk="1" hangingPunct="1"/>
            <a:r>
              <a:rPr lang="cs-CZ" dirty="0" smtClean="0"/>
              <a:t>Při </a:t>
            </a:r>
            <a:r>
              <a:rPr lang="cs-CZ" dirty="0" err="1" smtClean="0"/>
              <a:t>renderingu</a:t>
            </a:r>
            <a:r>
              <a:rPr lang="cs-CZ" dirty="0" smtClean="0"/>
              <a:t> se pro sekundární paprsky z </a:t>
            </a:r>
            <a:r>
              <a:rPr lang="cs-CZ" dirty="0" err="1" smtClean="0"/>
              <a:t>final</a:t>
            </a:r>
            <a:r>
              <a:rPr lang="cs-CZ" dirty="0" smtClean="0"/>
              <a:t> </a:t>
            </a:r>
            <a:r>
              <a:rPr lang="cs-CZ" dirty="0" err="1" smtClean="0"/>
              <a:t>gatheringu</a:t>
            </a:r>
            <a:r>
              <a:rPr lang="cs-CZ" dirty="0" smtClean="0"/>
              <a:t> </a:t>
            </a:r>
            <a:r>
              <a:rPr lang="cs-CZ" b="1" dirty="0" smtClean="0"/>
              <a:t>nemusí provádět k-NN</a:t>
            </a:r>
            <a:r>
              <a:rPr lang="cs-CZ" dirty="0" smtClean="0"/>
              <a:t> dotaz do fotonové mapy =</a:t>
            </a:r>
            <a:r>
              <a:rPr lang="en-US" dirty="0" smtClean="0"/>
              <a:t>&gt;</a:t>
            </a:r>
            <a:r>
              <a:rPr lang="cs-CZ" dirty="0" smtClean="0"/>
              <a:t> stačí pouze najít jeden nejbližší záznam s </a:t>
            </a:r>
            <a:r>
              <a:rPr lang="cs-CZ" dirty="0" err="1" smtClean="0"/>
              <a:t>předpočítanou</a:t>
            </a:r>
            <a:r>
              <a:rPr lang="cs-CZ" dirty="0" smtClean="0"/>
              <a:t> radiancí</a:t>
            </a:r>
          </a:p>
          <a:p>
            <a:pPr marL="784225" lvl="1" indent="-457200" eaLnBrk="1" hangingPunct="1"/>
            <a:endParaRPr lang="cs-CZ" dirty="0" smtClean="0"/>
          </a:p>
          <a:p>
            <a:pPr marL="784225" lvl="1" indent="-457200" eaLnBrk="1" hangingPunct="1"/>
            <a:r>
              <a:rPr lang="cs-CZ" dirty="0" smtClean="0"/>
              <a:t>Funguje pouze pro dotaz do fotonové mapy na difúzní ploše </a:t>
            </a:r>
            <a:endParaRPr lang="en-US" dirty="0" smtClean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Výsledky</a:t>
            </a:r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990725"/>
            <a:ext cx="2735262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1989138"/>
            <a:ext cx="272415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1990725"/>
            <a:ext cx="2736850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395288" y="4221163"/>
            <a:ext cx="28813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200" dirty="0">
                <a:latin typeface="+mn-lt"/>
              </a:rPr>
              <a:t>přímé osvětlení (21</a:t>
            </a:r>
            <a:r>
              <a:rPr lang="en-US" sz="2200" dirty="0">
                <a:latin typeface="+mn-lt"/>
              </a:rPr>
              <a:t> </a:t>
            </a:r>
            <a:r>
              <a:rPr lang="cs-CZ" sz="2200" dirty="0">
                <a:latin typeface="+mn-lt"/>
              </a:rPr>
              <a:t>s)</a:t>
            </a:r>
            <a:endParaRPr lang="en-US" sz="2200" dirty="0">
              <a:latin typeface="+mn-lt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3714750" y="4244975"/>
            <a:ext cx="20097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latin typeface="+mn-lt"/>
              </a:rPr>
              <a:t>kaustiky (45 s)</a:t>
            </a:r>
            <a:endParaRPr lang="en-US" sz="2200" dirty="0">
              <a:latin typeface="+mn-lt"/>
            </a:endParaRPr>
          </a:p>
        </p:txBody>
      </p:sp>
      <p:sp>
        <p:nvSpPr>
          <p:cNvPr id="355337" name="Text Box 9"/>
          <p:cNvSpPr txBox="1">
            <a:spLocks noChangeArrowheads="1"/>
          </p:cNvSpPr>
          <p:nvPr/>
        </p:nvSpPr>
        <p:spPr bwMode="auto">
          <a:xfrm>
            <a:off x="6875463" y="4244975"/>
            <a:ext cx="129063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latin typeface="+mn-lt"/>
              </a:rPr>
              <a:t>GI (66 s)</a:t>
            </a:r>
            <a:endParaRPr lang="en-US" sz="2200" dirty="0">
              <a:latin typeface="+mn-lt"/>
            </a:endParaRPr>
          </a:p>
        </p:txBody>
      </p:sp>
      <p:sp>
        <p:nvSpPr>
          <p:cNvPr id="355338" name="Text Box 10"/>
          <p:cNvSpPr txBox="1">
            <a:spLocks noChangeArrowheads="1"/>
          </p:cNvSpPr>
          <p:nvPr/>
        </p:nvSpPr>
        <p:spPr bwMode="auto">
          <a:xfrm>
            <a:off x="6670675" y="4799013"/>
            <a:ext cx="18621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latin typeface="+mn-lt"/>
              </a:rPr>
              <a:t>200 000 fotonů </a:t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v globální mapě</a:t>
            </a:r>
          </a:p>
        </p:txBody>
      </p:sp>
      <p:sp>
        <p:nvSpPr>
          <p:cNvPr id="355339" name="Text Box 11"/>
          <p:cNvSpPr txBox="1">
            <a:spLocks noChangeArrowheads="1"/>
          </p:cNvSpPr>
          <p:nvPr/>
        </p:nvSpPr>
        <p:spPr bwMode="auto">
          <a:xfrm>
            <a:off x="3859213" y="4799013"/>
            <a:ext cx="17208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latin typeface="+mn-lt"/>
              </a:rPr>
              <a:t>50 000 fotonů </a:t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v mapě kaustik</a:t>
            </a:r>
          </a:p>
        </p:txBody>
      </p:sp>
      <p:sp>
        <p:nvSpPr>
          <p:cNvPr id="355340" name="Text Box 12"/>
          <p:cNvSpPr txBox="1">
            <a:spLocks noChangeArrowheads="1"/>
          </p:cNvSpPr>
          <p:nvPr/>
        </p:nvSpPr>
        <p:spPr bwMode="auto">
          <a:xfrm>
            <a:off x="611188" y="47974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cs-CZ">
              <a:latin typeface="+mn-lt"/>
            </a:endParaRP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 čem vynikají fotonové mapy?</a:t>
            </a:r>
            <a:endParaRPr lang="en-US" smtClean="0"/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582659" name="Rovnice" r:id="rId3" imgW="114151" imgH="215619" progId="Equation.3">
              <p:embed/>
            </p:oleObj>
          </a:graphicData>
        </a:graphic>
      </p:graphicFrame>
      <p:sp>
        <p:nvSpPr>
          <p:cNvPr id="6148" name="Zástupný symbol pro obsah 1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571500" indent="-514350" eaLnBrk="1" hangingPunct="1"/>
            <a:r>
              <a:rPr lang="cs-CZ" dirty="0" smtClean="0"/>
              <a:t>Kaustiky </a:t>
            </a:r>
            <a:endParaRPr lang="en-US" dirty="0" smtClean="0"/>
          </a:p>
          <a:p>
            <a:pPr marL="571500" indent="-514350" eaLnBrk="1" hangingPunct="1"/>
            <a:r>
              <a:rPr lang="cs-CZ" b="1" dirty="0" smtClean="0"/>
              <a:t>SDS cesty </a:t>
            </a:r>
            <a:r>
              <a:rPr lang="cs-CZ" dirty="0" smtClean="0"/>
              <a:t>(světlo na dně bazénu)</a:t>
            </a:r>
            <a:endParaRPr lang="en-US" dirty="0" smtClean="0"/>
          </a:p>
          <a:p>
            <a:pPr marL="971550" lvl="1" indent="-514350" eaLnBrk="1" hangingPunct="1"/>
            <a:r>
              <a:rPr lang="cs-CZ" dirty="0" smtClean="0"/>
              <a:t>Klasické MC </a:t>
            </a:r>
            <a:r>
              <a:rPr lang="cs-CZ" dirty="0" err="1" smtClean="0"/>
              <a:t>algorimy</a:t>
            </a:r>
            <a:r>
              <a:rPr lang="cs-CZ" dirty="0" smtClean="0"/>
              <a:t> nefungují </a:t>
            </a:r>
            <a:r>
              <a:rPr lang="en-US" dirty="0" smtClean="0"/>
              <a:t>(path tracing, bidirectional path tracing, metropolis light transport)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6149" name="Obrázek 4" descr="lamp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2904" y="3284538"/>
            <a:ext cx="6481464" cy="318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ovéPole 6"/>
          <p:cNvSpPr txBox="1">
            <a:spLocks noChangeArrowheads="1"/>
          </p:cNvSpPr>
          <p:nvPr/>
        </p:nvSpPr>
        <p:spPr bwMode="auto">
          <a:xfrm rot="16200000">
            <a:off x="7897813" y="4810125"/>
            <a:ext cx="21224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Hachisuka et al.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Obrázek 8" descr="cornellpoo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313"/>
            <a:ext cx="471805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SDS</a:t>
            </a:r>
            <a:r>
              <a:rPr lang="cs-CZ" smtClean="0"/>
              <a:t> cesty – dno bazénu</a:t>
            </a:r>
            <a:endParaRPr lang="en-US" smtClean="0"/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583683" name="Rovnice" r:id="rId4" imgW="114151" imgH="215619" progId="Equation.3">
              <p:embed/>
            </p:oleObj>
          </a:graphicData>
        </a:graphic>
      </p:graphicFrame>
      <p:pic>
        <p:nvPicPr>
          <p:cNvPr id="7173" name="Zástupný symbol pro obsah 5" descr="photonmapping_renderBitch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86250" y="2786063"/>
            <a:ext cx="4572000" cy="3429000"/>
          </a:xfrm>
        </p:spPr>
      </p:pic>
      <p:sp>
        <p:nvSpPr>
          <p:cNvPr id="7174" name="TextovéPole 6"/>
          <p:cNvSpPr txBox="1">
            <a:spLocks noChangeArrowheads="1"/>
          </p:cNvSpPr>
          <p:nvPr/>
        </p:nvSpPr>
        <p:spPr bwMode="auto">
          <a:xfrm>
            <a:off x="6931025" y="6215063"/>
            <a:ext cx="2112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cs-CZ" dirty="0">
                <a:latin typeface="+mn-lt"/>
              </a:rPr>
              <a:t>Wojciech Jarosz</a:t>
            </a:r>
            <a:endParaRPr lang="en-US" dirty="0">
              <a:latin typeface="+mn-lt"/>
            </a:endParaRPr>
          </a:p>
        </p:txBody>
      </p:sp>
      <p:sp>
        <p:nvSpPr>
          <p:cNvPr id="7176" name="TextovéPole 10"/>
          <p:cNvSpPr txBox="1">
            <a:spLocks noChangeArrowheads="1"/>
          </p:cNvSpPr>
          <p:nvPr/>
        </p:nvSpPr>
        <p:spPr bwMode="auto">
          <a:xfrm>
            <a:off x="214313" y="4929188"/>
            <a:ext cx="17129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en-US" dirty="0" err="1">
                <a:latin typeface="+mn-lt"/>
              </a:rPr>
              <a:t>H.W.Jensen</a:t>
            </a:r>
            <a:endParaRPr lang="en-GB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Obrázek 8" descr="cornellpoo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313"/>
            <a:ext cx="471805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Fotonové mapy – </a:t>
            </a:r>
            <a:r>
              <a:rPr lang="en-US" dirty="0" smtClean="0"/>
              <a:t>SDS</a:t>
            </a:r>
            <a:r>
              <a:rPr lang="cs-CZ" dirty="0" smtClean="0"/>
              <a:t> cesty</a:t>
            </a:r>
            <a:endParaRPr lang="en-US" dirty="0" smtClean="0"/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638979" name="Rovnice" r:id="rId4" imgW="114151" imgH="215619" progId="Equation.3">
              <p:embed/>
            </p:oleObj>
          </a:graphicData>
        </a:graphic>
      </p:graphicFrame>
      <p:pic>
        <p:nvPicPr>
          <p:cNvPr id="7173" name="Zástupný symbol pro obsah 5" descr="photonmapping_renderBitch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86250" y="2786063"/>
            <a:ext cx="4572000" cy="3429000"/>
          </a:xfrm>
        </p:spPr>
      </p:pic>
      <p:sp>
        <p:nvSpPr>
          <p:cNvPr id="7174" name="TextovéPole 6"/>
          <p:cNvSpPr txBox="1">
            <a:spLocks noChangeArrowheads="1"/>
          </p:cNvSpPr>
          <p:nvPr/>
        </p:nvSpPr>
        <p:spPr bwMode="auto">
          <a:xfrm>
            <a:off x="6931025" y="6215063"/>
            <a:ext cx="2112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cs-CZ" dirty="0">
                <a:latin typeface="+mn-lt"/>
              </a:rPr>
              <a:t>Wojciech Jarosz</a:t>
            </a:r>
            <a:endParaRPr lang="en-US" dirty="0">
              <a:latin typeface="+mn-lt"/>
            </a:endParaRPr>
          </a:p>
        </p:txBody>
      </p:sp>
      <p:sp>
        <p:nvSpPr>
          <p:cNvPr id="7176" name="TextovéPole 10"/>
          <p:cNvSpPr txBox="1">
            <a:spLocks noChangeArrowheads="1"/>
          </p:cNvSpPr>
          <p:nvPr/>
        </p:nvSpPr>
        <p:spPr bwMode="auto">
          <a:xfrm>
            <a:off x="214313" y="4929188"/>
            <a:ext cx="17129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en-US" dirty="0" err="1">
                <a:latin typeface="+mn-lt"/>
              </a:rPr>
              <a:t>H.W.Jensen</a:t>
            </a:r>
            <a:endParaRPr lang="en-GB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Lze rozšířit na přenos světla v médiu</a:t>
            </a:r>
            <a:endParaRPr lang="en-US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381635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557338"/>
            <a:ext cx="4319587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3" y="3356992"/>
            <a:ext cx="3230562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6135688" y="5326063"/>
            <a:ext cx="2349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latin typeface="+mn-lt"/>
              </a:rPr>
              <a:t>Henrik Wann Jensen</a:t>
            </a:r>
            <a:endParaRPr lang="en-US" dirty="0">
              <a:latin typeface="+mn-lt"/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… a na rozptyl světla pod povrchem</a:t>
            </a:r>
            <a:endParaRPr lang="en-US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046163"/>
            <a:ext cx="5609952" cy="534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Praktické nedostatky fotonových map</a:t>
            </a:r>
            <a:endParaRPr lang="en-US" smtClean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Algoritmus nefunguje dobře na lesklých plochách</a:t>
            </a:r>
            <a:endParaRPr lang="en-US" smtClean="0"/>
          </a:p>
        </p:txBody>
      </p:sp>
      <p:pic>
        <p:nvPicPr>
          <p:cNvPr id="4" name="Obrázek 4" descr="C:\!SGI\vyuka\2009-zima\kitchen-pm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205038"/>
            <a:ext cx="4608513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5" descr="C:\!SGI\vyuka\2009-zima\kitchen-our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9363" y="3429000"/>
            <a:ext cx="383381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94629" y="5363924"/>
            <a:ext cx="170110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fotonové mapy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1133" y="5948957"/>
            <a:ext cx="113845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reference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Praktické nedostatky fotonových map</a:t>
            </a:r>
            <a:endParaRPr lang="en-US" smtClean="0"/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Algoritmus nefunguje dobře na lesklých plochách</a:t>
            </a:r>
          </a:p>
          <a:p>
            <a:endParaRPr lang="cs-CZ" dirty="0" smtClean="0"/>
          </a:p>
          <a:p>
            <a:r>
              <a:rPr lang="cs-CZ" dirty="0" smtClean="0"/>
              <a:t>Co je špatně?</a:t>
            </a:r>
          </a:p>
          <a:p>
            <a:pPr lvl="1"/>
            <a:endParaRPr lang="cs-CZ" dirty="0" smtClean="0"/>
          </a:p>
          <a:p>
            <a:pPr lvl="1"/>
            <a:r>
              <a:rPr lang="cs-CZ" b="1" dirty="0" smtClean="0"/>
              <a:t>Odhad radiance</a:t>
            </a:r>
            <a:r>
              <a:rPr lang="cs-CZ" dirty="0" smtClean="0"/>
              <a:t> z fotonové mapy na lesklé ploše trpí </a:t>
            </a:r>
            <a:r>
              <a:rPr lang="cs-CZ" b="1" dirty="0" smtClean="0"/>
              <a:t>vysokým rozptylem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Sekundární paprsky z </a:t>
            </a:r>
            <a:r>
              <a:rPr lang="cs-CZ" dirty="0" err="1" smtClean="0"/>
              <a:t>final</a:t>
            </a:r>
            <a:r>
              <a:rPr lang="cs-CZ" dirty="0" smtClean="0"/>
              <a:t> </a:t>
            </a:r>
            <a:r>
              <a:rPr lang="cs-CZ" dirty="0" err="1" smtClean="0"/>
              <a:t>gatheringu</a:t>
            </a:r>
            <a:r>
              <a:rPr lang="cs-CZ" dirty="0" smtClean="0"/>
              <a:t> na lesklé ploše často dopadnou do podobného místa ve scéně =&gt; korelované výsledky odhadu radiance =&gt; vidíme “odraz” fotonové mapy (včetně všech nepřesností, které obsahuje)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Teoretické nedostatky fotonových map</a:t>
            </a:r>
            <a:endParaRPr lang="en-US" smtClean="0"/>
          </a:p>
        </p:txBody>
      </p:sp>
      <p:graphicFrame>
        <p:nvGraphicFramePr>
          <p:cNvPr id="8194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584707" name="Rovnice" r:id="rId3" imgW="114151" imgH="215619" progId="Equation.3">
              <p:embed/>
            </p:oleObj>
          </a:graphicData>
        </a:graphic>
      </p:graphicFrame>
      <p:sp>
        <p:nvSpPr>
          <p:cNvPr id="8196" name="Zástupný symbol pro obsah 1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571500" indent="-514350"/>
            <a:r>
              <a:rPr lang="cs-CZ" smtClean="0"/>
              <a:t>Výsledek </a:t>
            </a:r>
            <a:r>
              <a:rPr lang="cs-CZ" b="1" smtClean="0"/>
              <a:t>není nestranný</a:t>
            </a:r>
            <a:endParaRPr lang="cs-CZ" smtClean="0"/>
          </a:p>
          <a:p>
            <a:pPr marL="898525" lvl="1" indent="-514350"/>
            <a:r>
              <a:rPr lang="cs-CZ" smtClean="0"/>
              <a:t>obsahuje systematickmou chybu</a:t>
            </a:r>
          </a:p>
          <a:p>
            <a:pPr marL="571500" indent="-514350"/>
            <a:endParaRPr lang="cs-CZ" smtClean="0"/>
          </a:p>
          <a:p>
            <a:pPr marL="571500" indent="-514350"/>
            <a:r>
              <a:rPr lang="cs-CZ" smtClean="0"/>
              <a:t>Výsledek je </a:t>
            </a:r>
            <a:r>
              <a:rPr lang="cs-CZ" b="1" smtClean="0"/>
              <a:t>konzistentní</a:t>
            </a:r>
          </a:p>
          <a:p>
            <a:pPr marL="898525" lvl="1" indent="-514350"/>
            <a:r>
              <a:rPr lang="cs-CZ" smtClean="0"/>
              <a:t>Konverguje pro nekonečný počet fotonů</a:t>
            </a:r>
          </a:p>
          <a:p>
            <a:pPr marL="898525" lvl="1" indent="-514350"/>
            <a:r>
              <a:rPr lang="cs-CZ" smtClean="0"/>
              <a:t>Toho ale </a:t>
            </a:r>
            <a:r>
              <a:rPr lang="en-US" smtClean="0"/>
              <a:t>prakticky </a:t>
            </a:r>
            <a:r>
              <a:rPr lang="cs-CZ" smtClean="0"/>
              <a:t>není možné dosáhnout z důvodu omezené velikosti paměti</a:t>
            </a:r>
          </a:p>
          <a:p>
            <a:pPr marL="898525" lvl="1" indent="-514350"/>
            <a:r>
              <a:rPr lang="cs-CZ" smtClean="0"/>
              <a:t>Řešení: </a:t>
            </a:r>
            <a:r>
              <a:rPr lang="cs-CZ" b="1" smtClean="0"/>
              <a:t>progressive photon mapping</a:t>
            </a: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Progresivní fotonové mapy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Progresivní fotonové mapy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Rendering</a:t>
            </a:r>
            <a:r>
              <a:rPr lang="cs-CZ" dirty="0" smtClean="0"/>
              <a:t> v iteracích</a:t>
            </a:r>
          </a:p>
          <a:p>
            <a:endParaRPr lang="cs-CZ" dirty="0" smtClean="0"/>
          </a:p>
          <a:p>
            <a:r>
              <a:rPr lang="cs-CZ" dirty="0" smtClean="0"/>
              <a:t>V každé iteraci </a:t>
            </a:r>
            <a:r>
              <a:rPr lang="cs-CZ" b="1" dirty="0" smtClean="0"/>
              <a:t>zmenšení poloměru hledání nejbližších</a:t>
            </a:r>
            <a:r>
              <a:rPr lang="cs-CZ" dirty="0" smtClean="0"/>
              <a:t> fotonů tak, aby: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Celkový </a:t>
            </a:r>
            <a:r>
              <a:rPr lang="cs-CZ" b="1" dirty="0" err="1" smtClean="0"/>
              <a:t>bias</a:t>
            </a:r>
            <a:r>
              <a:rPr lang="cs-CZ" b="1" dirty="0" smtClean="0"/>
              <a:t> šel k nule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Celkový </a:t>
            </a:r>
            <a:r>
              <a:rPr lang="cs-CZ" b="1" dirty="0" smtClean="0"/>
              <a:t>rozptyl šel k nule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(tj. postačující podmínka pro konzistentnost </a:t>
            </a:r>
            <a:r>
              <a:rPr lang="cs-CZ" dirty="0" err="1" smtClean="0"/>
              <a:t>estimátoru</a:t>
            </a:r>
            <a:r>
              <a:rPr lang="cs-CZ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Progresivní fotonové mapy</a:t>
            </a:r>
            <a:endParaRPr lang="en-US" dirty="0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Iterativní procedura</a:t>
            </a:r>
          </a:p>
        </p:txBody>
      </p:sp>
      <p:sp>
        <p:nvSpPr>
          <p:cNvPr id="5" name="TextovéPole 6"/>
          <p:cNvSpPr txBox="1"/>
          <p:nvPr/>
        </p:nvSpPr>
        <p:spPr>
          <a:xfrm>
            <a:off x="6659563" y="6211888"/>
            <a:ext cx="22336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Hachisuka et al.</a:t>
            </a:r>
          </a:p>
        </p:txBody>
      </p:sp>
      <p:pic>
        <p:nvPicPr>
          <p:cNvPr id="592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376" y="2441647"/>
            <a:ext cx="2880000" cy="26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2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968" y="2441647"/>
            <a:ext cx="2880000" cy="263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4396452" y="3717032"/>
            <a:ext cx="576064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028384" y="3717032"/>
            <a:ext cx="5040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532440" y="3717032"/>
            <a:ext cx="0" cy="19442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55576" y="5661248"/>
            <a:ext cx="777686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55576" y="3645024"/>
            <a:ext cx="0" cy="20162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55576" y="3645024"/>
            <a:ext cx="432048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Progresivní fotonové mapy</a:t>
            </a:r>
            <a:endParaRPr lang="en-US" smtClean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938"/>
            <a:ext cx="9144000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Progresivní fotonové mapy</a:t>
            </a:r>
            <a:endParaRPr lang="en-US" dirty="0" smtClean="0"/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9138"/>
            <a:ext cx="9144000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Fotonové mapy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Progresivní fotonové mapy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4924"/>
            <a:ext cx="8229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pic>
        <p:nvPicPr>
          <p:cNvPr id="593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59468"/>
            <a:ext cx="3705225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59468"/>
            <a:ext cx="36957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6"/>
          <p:cNvSpPr txBox="1"/>
          <p:nvPr/>
        </p:nvSpPr>
        <p:spPr>
          <a:xfrm>
            <a:off x="1403648" y="5939988"/>
            <a:ext cx="223361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BDPT</a:t>
            </a:r>
            <a:endParaRPr lang="en-US" dirty="0">
              <a:latin typeface="+mn-lt"/>
            </a:endParaRPr>
          </a:p>
        </p:txBody>
      </p:sp>
      <p:sp>
        <p:nvSpPr>
          <p:cNvPr id="9" name="TextovéPole 6"/>
          <p:cNvSpPr txBox="1"/>
          <p:nvPr/>
        </p:nvSpPr>
        <p:spPr>
          <a:xfrm>
            <a:off x="5508104" y="5939988"/>
            <a:ext cx="223361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PPM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Naše práce: </a:t>
            </a:r>
            <a:br>
              <a:rPr lang="cs-CZ" b="1" dirty="0" smtClean="0"/>
            </a:br>
            <a:r>
              <a:rPr lang="cs-CZ" b="1" dirty="0" smtClean="0"/>
              <a:t>Vylepšení robustnosti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Robustní fotonové mapy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Kde přesně na cestě od kamery provést odhad radiance (tj. napojit se na cesty od kamery)?</a:t>
            </a:r>
          </a:p>
          <a:p>
            <a:endParaRPr lang="cs-CZ" dirty="0" smtClean="0"/>
          </a:p>
          <a:p>
            <a:r>
              <a:rPr lang="cs-CZ" b="1" dirty="0" smtClean="0"/>
              <a:t>Heuristika</a:t>
            </a:r>
            <a:r>
              <a:rPr lang="cs-CZ" dirty="0" smtClean="0"/>
              <a:t> ve fotonových mapách:</a:t>
            </a:r>
          </a:p>
          <a:p>
            <a:pPr lvl="1"/>
            <a:r>
              <a:rPr lang="cs-CZ" dirty="0" smtClean="0"/>
              <a:t>Difúzní povrch … napoj se co nejdříve</a:t>
            </a:r>
          </a:p>
          <a:p>
            <a:pPr lvl="1"/>
            <a:r>
              <a:rPr lang="cs-CZ" dirty="0" smtClean="0"/>
              <a:t>Lesklý povrch … pokračuj cestu od kamery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Chceme </a:t>
            </a:r>
            <a:r>
              <a:rPr lang="cs-CZ" b="1" dirty="0" smtClean="0"/>
              <a:t>univerzálnější</a:t>
            </a:r>
            <a:r>
              <a:rPr lang="cs-CZ" dirty="0" smtClean="0"/>
              <a:t>, </a:t>
            </a:r>
            <a:r>
              <a:rPr lang="cs-CZ" b="1" dirty="0" smtClean="0"/>
              <a:t>robustnější </a:t>
            </a:r>
            <a:r>
              <a:rPr lang="cs-CZ" dirty="0" smtClean="0"/>
              <a:t>řešení</a:t>
            </a:r>
          </a:p>
          <a:p>
            <a:pPr lvl="1"/>
            <a:r>
              <a:rPr lang="en-US" dirty="0" smtClean="0"/>
              <a:t>[</a:t>
            </a:r>
            <a:r>
              <a:rPr lang="cs-CZ" dirty="0" err="1" smtClean="0"/>
              <a:t>Vorba</a:t>
            </a:r>
            <a:r>
              <a:rPr lang="cs-CZ" dirty="0" smtClean="0"/>
              <a:t> </a:t>
            </a:r>
            <a:r>
              <a:rPr lang="en-US" dirty="0" smtClean="0"/>
              <a:t>&amp; K</a:t>
            </a:r>
            <a:r>
              <a:rPr lang="cs-CZ" dirty="0" err="1" smtClean="0"/>
              <a:t>řivánek</a:t>
            </a:r>
            <a:r>
              <a:rPr lang="cs-CZ" dirty="0" smtClean="0"/>
              <a:t>, 2011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Robustní fotonové mapy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pic>
        <p:nvPicPr>
          <p:cNvPr id="594947" name="Picture 3" descr="C:\devel\aaaa\cbox_diffuse_superglossywardbox_bdpm_3seg_30MPH_32spp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448" y="2132856"/>
            <a:ext cx="2736000" cy="2736000"/>
          </a:xfrm>
          <a:prstGeom prst="rect">
            <a:avLst/>
          </a:prstGeom>
          <a:noFill/>
        </p:spPr>
      </p:pic>
      <p:pic>
        <p:nvPicPr>
          <p:cNvPr id="594948" name="Picture 4" descr="C:\devel\aaaa\cbox_diffuse_superglossywardbox_bdpm_strat12_4sp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988" y="2132856"/>
            <a:ext cx="2736000" cy="2736000"/>
          </a:xfrm>
          <a:prstGeom prst="rect">
            <a:avLst/>
          </a:prstGeom>
          <a:noFill/>
        </p:spPr>
      </p:pic>
      <p:pic>
        <p:nvPicPr>
          <p:cNvPr id="594949" name="Picture 5" descr="C:\devel\aaaa\cbox_diffuse_superglossywardbox_bdpm_strat21_32sp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132856"/>
            <a:ext cx="2736000" cy="2736000"/>
          </a:xfrm>
          <a:prstGeom prst="rect">
            <a:avLst/>
          </a:prstGeom>
          <a:noFill/>
        </p:spPr>
      </p:pic>
      <p:sp>
        <p:nvSpPr>
          <p:cNvPr id="10" name="TextovéPole 6"/>
          <p:cNvSpPr txBox="1"/>
          <p:nvPr/>
        </p:nvSpPr>
        <p:spPr>
          <a:xfrm>
            <a:off x="323528" y="4941168"/>
            <a:ext cx="27363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+mn-lt"/>
              </a:rPr>
              <a:t>Final gather</a:t>
            </a:r>
            <a:r>
              <a:rPr lang="cs-CZ" dirty="0" smtClean="0">
                <a:latin typeface="+mn-lt"/>
              </a:rPr>
              <a:t/>
            </a:r>
            <a:br>
              <a:rPr lang="cs-CZ" dirty="0" smtClean="0">
                <a:latin typeface="+mn-lt"/>
              </a:rPr>
            </a:br>
            <a:r>
              <a:rPr lang="cs-CZ" dirty="0" smtClean="0">
                <a:latin typeface="+mn-lt"/>
              </a:rPr>
              <a:t>(dotaz do PM na druhém vrcholu cesty od kamery)</a:t>
            </a:r>
            <a:endParaRPr lang="en-US" dirty="0">
              <a:latin typeface="+mn-lt"/>
            </a:endParaRPr>
          </a:p>
        </p:txBody>
      </p:sp>
      <p:sp>
        <p:nvSpPr>
          <p:cNvPr id="11" name="TextovéPole 6"/>
          <p:cNvSpPr txBox="1"/>
          <p:nvPr/>
        </p:nvSpPr>
        <p:spPr>
          <a:xfrm>
            <a:off x="3203848" y="4941168"/>
            <a:ext cx="27363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+mn-lt"/>
              </a:rPr>
              <a:t>Direct visualization</a:t>
            </a:r>
            <a:endParaRPr lang="cs-CZ" b="1" dirty="0" smtClean="0">
              <a:latin typeface="+mn-lt"/>
            </a:endParaRPr>
          </a:p>
          <a:p>
            <a:pPr algn="ctr">
              <a:defRPr/>
            </a:pPr>
            <a:r>
              <a:rPr lang="cs-CZ" dirty="0" smtClean="0">
                <a:latin typeface="+mn-lt"/>
              </a:rPr>
              <a:t>(dotaz do PM na prvním vrcholu cesty od kamery)</a:t>
            </a:r>
            <a:endParaRPr lang="en-US" dirty="0">
              <a:latin typeface="+mn-lt"/>
            </a:endParaRPr>
          </a:p>
        </p:txBody>
      </p:sp>
      <p:sp>
        <p:nvSpPr>
          <p:cNvPr id="12" name="TextovéPole 6"/>
          <p:cNvSpPr txBox="1"/>
          <p:nvPr/>
        </p:nvSpPr>
        <p:spPr>
          <a:xfrm>
            <a:off x="6084168" y="4941168"/>
            <a:ext cx="27363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err="1" smtClean="0">
                <a:latin typeface="+mn-lt"/>
              </a:rPr>
              <a:t>Naše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řešení</a:t>
            </a:r>
            <a:r>
              <a:rPr lang="cs-CZ" b="1" dirty="0" smtClean="0">
                <a:latin typeface="+mn-lt"/>
              </a:rPr>
              <a:t/>
            </a:r>
            <a:br>
              <a:rPr lang="cs-CZ" b="1" dirty="0" smtClean="0">
                <a:latin typeface="+mn-lt"/>
              </a:rPr>
            </a:br>
            <a:r>
              <a:rPr lang="cs-CZ" dirty="0" smtClean="0">
                <a:latin typeface="+mn-lt"/>
              </a:rPr>
              <a:t>(dotaz do PM na všech vrcholech cesty do kamery + kombinace pomocí MIS)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Robustní fotonové mapy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pic>
        <p:nvPicPr>
          <p:cNvPr id="595970" name="Picture 2" descr="C:\devel\jirka vorba\acmbulletin\artifact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4051300" cy="4051300"/>
          </a:xfrm>
          <a:prstGeom prst="rect">
            <a:avLst/>
          </a:prstGeom>
          <a:noFill/>
        </p:spPr>
      </p:pic>
      <p:pic>
        <p:nvPicPr>
          <p:cNvPr id="595971" name="Picture 3" descr="C:\devel\jirka vorba\acmbulletin\noartifact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7164" y="1628800"/>
            <a:ext cx="4051300" cy="4051300"/>
          </a:xfrm>
          <a:prstGeom prst="rect">
            <a:avLst/>
          </a:prstGeom>
          <a:noFill/>
        </p:spPr>
      </p:pic>
      <p:sp>
        <p:nvSpPr>
          <p:cNvPr id="14" name="TextovéPole 6"/>
          <p:cNvSpPr txBox="1"/>
          <p:nvPr/>
        </p:nvSpPr>
        <p:spPr>
          <a:xfrm>
            <a:off x="1475656" y="5661248"/>
            <a:ext cx="223361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dirty="0" smtClean="0">
                <a:latin typeface="+mn-lt"/>
              </a:rPr>
              <a:t>Fotonové mapy </a:t>
            </a:r>
            <a:r>
              <a:rPr lang="en-US" dirty="0" smtClean="0">
                <a:latin typeface="+mn-lt"/>
              </a:rPr>
              <a:t>(final </a:t>
            </a:r>
            <a:r>
              <a:rPr lang="en-US" dirty="0" err="1" smtClean="0">
                <a:latin typeface="+mn-lt"/>
              </a:rPr>
              <a:t>gahtering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15" name="TextovéPole 6"/>
          <p:cNvSpPr txBox="1"/>
          <p:nvPr/>
        </p:nvSpPr>
        <p:spPr>
          <a:xfrm>
            <a:off x="5722764" y="5661248"/>
            <a:ext cx="223361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b="1" dirty="0" smtClean="0">
                <a:latin typeface="+mn-lt"/>
              </a:rPr>
              <a:t>Naše řešení</a:t>
            </a:r>
            <a:endParaRPr lang="en-US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Robustní kombinace BDPT + PPM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Vertex Connection and Merging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[</a:t>
            </a:r>
            <a:r>
              <a:rPr lang="cs-CZ" dirty="0" err="1" smtClean="0"/>
              <a:t>Georgiev</a:t>
            </a:r>
            <a:r>
              <a:rPr lang="cs-CZ" dirty="0" smtClean="0"/>
              <a:t> </a:t>
            </a:r>
            <a:r>
              <a:rPr lang="cs-CZ" dirty="0" err="1" smtClean="0"/>
              <a:t>et</a:t>
            </a:r>
            <a:r>
              <a:rPr lang="cs-CZ" dirty="0" smtClean="0"/>
              <a:t> </a:t>
            </a:r>
            <a:r>
              <a:rPr lang="cs-CZ" dirty="0" err="1" smtClean="0"/>
              <a:t>al</a:t>
            </a:r>
            <a:r>
              <a:rPr lang="cs-CZ" dirty="0" smtClean="0"/>
              <a:t>., 2012</a:t>
            </a:r>
            <a:r>
              <a:rPr lang="en-US" dirty="0" smtClean="0"/>
              <a:t>]</a:t>
            </a:r>
            <a:endParaRPr lang="cs-CZ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3057619" y="1642492"/>
            <a:ext cx="3028763" cy="3676122"/>
            <a:chOff x="1528710" y="1642492"/>
            <a:chExt cx="3028763" cy="3676122"/>
          </a:xfrm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1528710" y="4995449"/>
              <a:ext cx="3028763" cy="323165"/>
            </a:xfrm>
            <a:prstGeom prst="rect">
              <a:avLst/>
            </a:prstGeom>
            <a:solidFill>
              <a:schemeClr val="tx1">
                <a:alpha val="9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>
                  <a:latin typeface="+mn-lt"/>
                </a:rPr>
                <a:t>Bidirectional path tracing</a:t>
              </a:r>
            </a:p>
          </p:txBody>
        </p:sp>
        <p:pic>
          <p:nvPicPr>
            <p:cNvPr id="10" name="Picture 3" descr="C:\Publications\Sig2012\Paper\images\LivingRoom\1min_BDPT_28it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710" y="1642492"/>
              <a:ext cx="3028763" cy="33192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10"/>
          <p:cNvGrpSpPr/>
          <p:nvPr/>
        </p:nvGrpSpPr>
        <p:grpSpPr>
          <a:xfrm>
            <a:off x="6115038" y="1642492"/>
            <a:ext cx="3028962" cy="3676122"/>
            <a:chOff x="4586328" y="1642492"/>
            <a:chExt cx="3028962" cy="3676122"/>
          </a:xfrm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grpSpPr>
        <p:sp>
          <p:nvSpPr>
            <p:cNvPr id="12" name="TextBox 11"/>
            <p:cNvSpPr txBox="1"/>
            <p:nvPr/>
          </p:nvSpPr>
          <p:spPr>
            <a:xfrm>
              <a:off x="4586527" y="4995449"/>
              <a:ext cx="3028763" cy="323165"/>
            </a:xfrm>
            <a:prstGeom prst="rect">
              <a:avLst/>
            </a:prstGeom>
            <a:solidFill>
              <a:schemeClr val="tx1">
                <a:alpha val="9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 smtClean="0">
                  <a:latin typeface="+mn-lt"/>
                </a:rPr>
                <a:t>Progressive photon mapping</a:t>
              </a:r>
              <a:endParaRPr lang="en-US" sz="1500" b="1" dirty="0">
                <a:latin typeface="+mn-lt"/>
              </a:endParaRPr>
            </a:p>
          </p:txBody>
        </p:sp>
        <p:pic>
          <p:nvPicPr>
            <p:cNvPr id="13" name="Picture 4" descr="C:\Publications\Sig2012\Paper\images\LivingRoom\1min_PPM_51i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328" y="1642492"/>
              <a:ext cx="3028763" cy="33192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3908323" y="5614672"/>
            <a:ext cx="163215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1 </a:t>
            </a:r>
            <a:r>
              <a:rPr lang="cs-CZ" b="1" dirty="0" smtClean="0">
                <a:latin typeface="+mn-lt"/>
              </a:rPr>
              <a:t>minuta</a:t>
            </a:r>
            <a:endParaRPr lang="en-US" b="1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Motivace</a:t>
            </a:r>
            <a:endParaRPr lang="en-GB" b="1" dirty="0"/>
          </a:p>
        </p:txBody>
      </p:sp>
      <p:sp>
        <p:nvSpPr>
          <p:cNvPr id="21" name="Rectangle 20"/>
          <p:cNvSpPr/>
          <p:nvPr/>
        </p:nvSpPr>
        <p:spPr>
          <a:xfrm>
            <a:off x="1376289" y="3493189"/>
            <a:ext cx="784657" cy="78465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29"/>
          <p:cNvGrpSpPr/>
          <p:nvPr/>
        </p:nvGrpSpPr>
        <p:grpSpPr>
          <a:xfrm>
            <a:off x="0" y="1642492"/>
            <a:ext cx="3028763" cy="3676122"/>
            <a:chOff x="0" y="1642492"/>
            <a:chExt cx="3028763" cy="3676122"/>
          </a:xfrm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grpSpPr>
        <p:pic>
          <p:nvPicPr>
            <p:cNvPr id="31" name="Picture 2" descr="C:\Publications\Sig2012\Paper\images\LivingRoom\1min_PT_67i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2492"/>
              <a:ext cx="3028763" cy="33192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0" y="4995449"/>
              <a:ext cx="3028763" cy="323165"/>
            </a:xfrm>
            <a:prstGeom prst="rect">
              <a:avLst/>
            </a:prstGeom>
            <a:solidFill>
              <a:schemeClr val="tx1">
                <a:alpha val="9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 smtClean="0">
                  <a:latin typeface="+mn-lt"/>
                </a:rPr>
                <a:t>Path </a:t>
              </a:r>
              <a:r>
                <a:rPr lang="en-US" sz="1500" b="1" dirty="0">
                  <a:latin typeface="+mn-lt"/>
                </a:rPr>
                <a:t>tracing</a:t>
              </a:r>
            </a:p>
          </p:txBody>
        </p:sp>
      </p:grpSp>
      <p:grpSp>
        <p:nvGrpSpPr>
          <p:cNvPr id="6" name="Group 3"/>
          <p:cNvGrpSpPr/>
          <p:nvPr/>
        </p:nvGrpSpPr>
        <p:grpSpPr>
          <a:xfrm>
            <a:off x="0" y="1642492"/>
            <a:ext cx="9143801" cy="3319272"/>
            <a:chOff x="0" y="1642492"/>
            <a:chExt cx="9143801" cy="3319272"/>
          </a:xfrm>
        </p:grpSpPr>
        <p:grpSp>
          <p:nvGrpSpPr>
            <p:cNvPr id="7" name="Group 46"/>
            <p:cNvGrpSpPr/>
            <p:nvPr/>
          </p:nvGrpSpPr>
          <p:grpSpPr>
            <a:xfrm>
              <a:off x="3057619" y="1642492"/>
              <a:ext cx="3028763" cy="3319272"/>
              <a:chOff x="3057619" y="1642492"/>
              <a:chExt cx="3028763" cy="3319272"/>
            </a:xfrm>
          </p:grpSpPr>
          <p:pic>
            <p:nvPicPr>
              <p:cNvPr id="48" name="Picture 3" descr="C:\Publications\Sig2012\Paper\images\LivingRoom\1min_BDPT_28it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="" xmlns:a14="http://schemas.microsoft.com/office/drawing/2010/main">
                      <a14:imgLayer r:embed="rId6">
                        <a14:imgEffect>
                          <a14:brightnessContrast bright="-5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7619" y="1642492"/>
                <a:ext cx="3028763" cy="3319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3" descr="C:\Publications\Sig2012\Paper\images\LivingRoom\1min_BDPT_28it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43826" t="56008" r="31833" b="21214"/>
              <a:stretch/>
            </p:blipFill>
            <p:spPr bwMode="auto">
              <a:xfrm>
                <a:off x="4385004" y="3501570"/>
                <a:ext cx="737220" cy="756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Rectangle 49"/>
              <p:cNvSpPr/>
              <p:nvPr/>
            </p:nvSpPr>
            <p:spPr>
              <a:xfrm>
                <a:off x="4385004" y="3501570"/>
                <a:ext cx="737220" cy="75605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  <a:effectLst>
                <a:outerShdw blurRad="50800" dist="38100" dir="774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>
                <a:bevelT h="2032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50"/>
            <p:cNvGrpSpPr/>
            <p:nvPr/>
          </p:nvGrpSpPr>
          <p:grpSpPr>
            <a:xfrm>
              <a:off x="0" y="1642492"/>
              <a:ext cx="3028763" cy="3319272"/>
              <a:chOff x="0" y="1642492"/>
              <a:chExt cx="3028763" cy="3319272"/>
            </a:xfrm>
          </p:grpSpPr>
          <p:pic>
            <p:nvPicPr>
              <p:cNvPr id="52" name="Picture 2" descr="C:\Publications\Sig2012\Paper\images\LivingRoom\1min_PT_67it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="" xmlns:a14="http://schemas.microsoft.com/office/drawing/2010/main">
                      <a14:imgLayer r:embed="rId9">
                        <a14:imgEffect>
                          <a14:brightnessContrast bright="-5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642492"/>
                <a:ext cx="3028763" cy="3319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C:\Publications\Sig2012\Paper\images\LivingRoom\1min_PT_67it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43966" t="56008" r="31693" b="21214"/>
              <a:stretch/>
            </p:blipFill>
            <p:spPr bwMode="auto">
              <a:xfrm>
                <a:off x="1331641" y="3501570"/>
                <a:ext cx="737220" cy="756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" name="Rectangle 53"/>
              <p:cNvSpPr/>
              <p:nvPr/>
            </p:nvSpPr>
            <p:spPr>
              <a:xfrm>
                <a:off x="1331640" y="3501570"/>
                <a:ext cx="737220" cy="75605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  <a:effectLst>
                <a:outerShdw blurRad="50800" dist="38100" dir="774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>
                <a:bevelT h="2032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54"/>
            <p:cNvGrpSpPr/>
            <p:nvPr/>
          </p:nvGrpSpPr>
          <p:grpSpPr>
            <a:xfrm>
              <a:off x="6115038" y="1642492"/>
              <a:ext cx="3028763" cy="3319272"/>
              <a:chOff x="6115038" y="1642492"/>
              <a:chExt cx="3028763" cy="3319272"/>
            </a:xfrm>
          </p:grpSpPr>
          <p:pic>
            <p:nvPicPr>
              <p:cNvPr id="56" name="Picture 4" descr="C:\Publications\Sig2012\Paper\images\LivingRoom\1min_PPM_51it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="" xmlns:a14="http://schemas.microsoft.com/office/drawing/2010/main">
                      <a14:imgLayer r:embed="rId12">
                        <a14:imgEffect>
                          <a14:brightnessContrast bright="-5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038" y="1642492"/>
                <a:ext cx="3028763" cy="3319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4" descr="C:\Publications\Sig2012\Paper\images\LivingRoom\1min_PPM_51it.pn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43913" t="56008" r="31746" b="21214"/>
              <a:stretch/>
            </p:blipFill>
            <p:spPr bwMode="auto">
              <a:xfrm>
                <a:off x="7445063" y="3501569"/>
                <a:ext cx="737220" cy="756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Rectangle 57"/>
              <p:cNvSpPr/>
              <p:nvPr/>
            </p:nvSpPr>
            <p:spPr>
              <a:xfrm>
                <a:off x="7445063" y="3501570"/>
                <a:ext cx="737220" cy="75605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  <a:effectLst>
                <a:outerShdw blurRad="50800" dist="38100" dir="774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>
                <a:bevelT h="2032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" name="Group 1"/>
          <p:cNvGrpSpPr/>
          <p:nvPr/>
        </p:nvGrpSpPr>
        <p:grpSpPr>
          <a:xfrm>
            <a:off x="0" y="1642492"/>
            <a:ext cx="9143801" cy="3319272"/>
            <a:chOff x="0" y="1642492"/>
            <a:chExt cx="9143801" cy="3319272"/>
          </a:xfrm>
        </p:grpSpPr>
        <p:grpSp>
          <p:nvGrpSpPr>
            <p:cNvPr id="15" name="Group 34"/>
            <p:cNvGrpSpPr/>
            <p:nvPr/>
          </p:nvGrpSpPr>
          <p:grpSpPr>
            <a:xfrm>
              <a:off x="3057619" y="1642492"/>
              <a:ext cx="3028763" cy="3319272"/>
              <a:chOff x="3057619" y="1642492"/>
              <a:chExt cx="3028763" cy="3319272"/>
            </a:xfrm>
          </p:grpSpPr>
          <p:pic>
            <p:nvPicPr>
              <p:cNvPr id="36" name="Picture 3" descr="C:\Publications\Sig2012\Paper\images\LivingRoom\1min_BDPT_28it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="" xmlns:a14="http://schemas.microsoft.com/office/drawing/2010/main">
                      <a14:imgLayer r:embed="rId6">
                        <a14:imgEffect>
                          <a14:brightnessContrast bright="-5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7619" y="1642492"/>
                <a:ext cx="3028763" cy="3319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" descr="C:\Publications\Sig2012\Paper\images\LivingRoom\1min_BDPT_28it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74017" t="75904" r="1642" b="1318"/>
              <a:stretch/>
            </p:blipFill>
            <p:spPr bwMode="auto">
              <a:xfrm>
                <a:off x="5299404" y="4161970"/>
                <a:ext cx="737220" cy="756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5299404" y="4161970"/>
                <a:ext cx="737220" cy="756059"/>
              </a:xfrm>
              <a:prstGeom prst="rect">
                <a:avLst/>
              </a:prstGeom>
              <a:noFill/>
              <a:ln w="25400">
                <a:solidFill>
                  <a:srgbClr val="3BD703"/>
                </a:solidFill>
              </a:ln>
              <a:effectLst>
                <a:outerShdw blurRad="50800" dist="38100" dir="774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>
                <a:bevelT h="2032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38"/>
            <p:cNvGrpSpPr/>
            <p:nvPr/>
          </p:nvGrpSpPr>
          <p:grpSpPr>
            <a:xfrm>
              <a:off x="0" y="1642492"/>
              <a:ext cx="3028763" cy="3319272"/>
              <a:chOff x="0" y="1642492"/>
              <a:chExt cx="3028763" cy="3319272"/>
            </a:xfrm>
          </p:grpSpPr>
          <p:pic>
            <p:nvPicPr>
              <p:cNvPr id="40" name="Picture 2" descr="C:\Publications\Sig2012\Paper\images\LivingRoom\1min_PT_67it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="" xmlns:a14="http://schemas.microsoft.com/office/drawing/2010/main">
                      <a14:imgLayer r:embed="rId9">
                        <a14:imgEffect>
                          <a14:brightnessContrast bright="-5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642492"/>
                <a:ext cx="3028763" cy="3319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C:\Publications\Sig2012\Paper\images\LivingRoom\1min_PT_67it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74158" t="75904" r="1501" b="1318"/>
              <a:stretch/>
            </p:blipFill>
            <p:spPr bwMode="auto">
              <a:xfrm>
                <a:off x="2246040" y="4161970"/>
                <a:ext cx="737219" cy="756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Rectangle 41"/>
              <p:cNvSpPr/>
              <p:nvPr/>
            </p:nvSpPr>
            <p:spPr>
              <a:xfrm>
                <a:off x="2246040" y="4161970"/>
                <a:ext cx="737220" cy="756059"/>
              </a:xfrm>
              <a:prstGeom prst="rect">
                <a:avLst/>
              </a:prstGeom>
              <a:noFill/>
              <a:ln w="25400">
                <a:solidFill>
                  <a:srgbClr val="3BD703"/>
                </a:solidFill>
              </a:ln>
              <a:effectLst>
                <a:outerShdw blurRad="50800" dist="38100" dir="774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>
                <a:bevelT h="2032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42"/>
            <p:cNvGrpSpPr/>
            <p:nvPr/>
          </p:nvGrpSpPr>
          <p:grpSpPr>
            <a:xfrm>
              <a:off x="6115038" y="1642492"/>
              <a:ext cx="3028763" cy="3319272"/>
              <a:chOff x="6115038" y="1642492"/>
              <a:chExt cx="3028763" cy="3319272"/>
            </a:xfrm>
          </p:grpSpPr>
          <p:pic>
            <p:nvPicPr>
              <p:cNvPr id="44" name="Picture 4" descr="C:\Publications\Sig2012\Paper\images\LivingRoom\1min_PPM_51it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="" xmlns:a14="http://schemas.microsoft.com/office/drawing/2010/main">
                      <a14:imgLayer r:embed="rId12">
                        <a14:imgEffect>
                          <a14:brightnessContrast bright="-5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038" y="1642492"/>
                <a:ext cx="3028763" cy="3319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" descr="C:\Publications\Sig2012\Paper\images\LivingRoom\1min_PPM_51it.png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74104" t="75905" r="1555" b="1317"/>
              <a:stretch/>
            </p:blipFill>
            <p:spPr bwMode="auto">
              <a:xfrm>
                <a:off x="8359463" y="4161969"/>
                <a:ext cx="737220" cy="756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8359463" y="4161970"/>
                <a:ext cx="737220" cy="756059"/>
              </a:xfrm>
              <a:prstGeom prst="rect">
                <a:avLst/>
              </a:prstGeom>
              <a:noFill/>
              <a:ln w="25400">
                <a:solidFill>
                  <a:srgbClr val="2FA641"/>
                </a:solidFill>
              </a:ln>
              <a:effectLst>
                <a:outerShdw blurRad="50800" dist="38100" dir="774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>
                <a:bevelT h="2032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9854796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3057619" y="1642492"/>
            <a:ext cx="3028763" cy="3676122"/>
            <a:chOff x="1528710" y="1642492"/>
            <a:chExt cx="3028763" cy="3676122"/>
          </a:xfrm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1528710" y="4995449"/>
              <a:ext cx="3028763" cy="323165"/>
            </a:xfrm>
            <a:prstGeom prst="rect">
              <a:avLst/>
            </a:prstGeom>
            <a:solidFill>
              <a:schemeClr val="tx1">
                <a:alpha val="9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>
                  <a:latin typeface="+mn-lt"/>
                </a:rPr>
                <a:t>Bidirectional path tracing</a:t>
              </a:r>
            </a:p>
          </p:txBody>
        </p:sp>
        <p:pic>
          <p:nvPicPr>
            <p:cNvPr id="10" name="Picture 3" descr="C:\Publications\Sig2012\Paper\images\LivingRoom\1min_BDPT_28it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710" y="1642492"/>
              <a:ext cx="3028763" cy="33192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10"/>
          <p:cNvGrpSpPr/>
          <p:nvPr/>
        </p:nvGrpSpPr>
        <p:grpSpPr>
          <a:xfrm>
            <a:off x="6115038" y="1642492"/>
            <a:ext cx="3028962" cy="3676122"/>
            <a:chOff x="4586328" y="1642492"/>
            <a:chExt cx="3028962" cy="3676122"/>
          </a:xfrm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grpSpPr>
        <p:sp>
          <p:nvSpPr>
            <p:cNvPr id="12" name="TextBox 11"/>
            <p:cNvSpPr txBox="1"/>
            <p:nvPr/>
          </p:nvSpPr>
          <p:spPr>
            <a:xfrm>
              <a:off x="4586527" y="4995449"/>
              <a:ext cx="3028763" cy="323165"/>
            </a:xfrm>
            <a:prstGeom prst="rect">
              <a:avLst/>
            </a:prstGeom>
            <a:solidFill>
              <a:schemeClr val="tx1">
                <a:alpha val="9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 smtClean="0">
                  <a:latin typeface="+mn-lt"/>
                </a:rPr>
                <a:t>Progressive photon mapping</a:t>
              </a:r>
              <a:endParaRPr lang="en-US" sz="1500" b="1" dirty="0">
                <a:latin typeface="+mn-lt"/>
              </a:endParaRPr>
            </a:p>
          </p:txBody>
        </p:sp>
        <p:pic>
          <p:nvPicPr>
            <p:cNvPr id="13" name="Picture 4" descr="C:\Publications\Sig2012\Paper\images\LivingRoom\1min_PPM_51i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328" y="1642492"/>
              <a:ext cx="3028763" cy="33192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3908323" y="5614672"/>
            <a:ext cx="163215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1 </a:t>
            </a:r>
            <a:r>
              <a:rPr lang="cs-CZ" b="1" dirty="0" smtClean="0">
                <a:solidFill>
                  <a:prstClr val="black"/>
                </a:solidFill>
                <a:latin typeface="Georgia"/>
              </a:rPr>
              <a:t>minuta</a:t>
            </a:r>
            <a:endParaRPr lang="en-US" b="1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Motivace</a:t>
            </a:r>
            <a:endParaRPr lang="en-GB" dirty="0"/>
          </a:p>
        </p:txBody>
      </p:sp>
      <p:grpSp>
        <p:nvGrpSpPr>
          <p:cNvPr id="5" name="Group 29"/>
          <p:cNvGrpSpPr/>
          <p:nvPr/>
        </p:nvGrpSpPr>
        <p:grpSpPr>
          <a:xfrm>
            <a:off x="0" y="1642492"/>
            <a:ext cx="3028763" cy="3676122"/>
            <a:chOff x="0" y="1642492"/>
            <a:chExt cx="3028763" cy="3676122"/>
          </a:xfrm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grpSpPr>
        <p:pic>
          <p:nvPicPr>
            <p:cNvPr id="31" name="Picture 2" descr="C:\Publications\Sig2012\Paper\images\LivingRoom\1min_PT_67i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2492"/>
              <a:ext cx="3028763" cy="33192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0" y="4995449"/>
              <a:ext cx="3028763" cy="323165"/>
            </a:xfrm>
            <a:prstGeom prst="rect">
              <a:avLst/>
            </a:prstGeom>
            <a:solidFill>
              <a:schemeClr val="tx1">
                <a:alpha val="9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 smtClean="0">
                  <a:latin typeface="+mn-lt"/>
                </a:rPr>
                <a:t>Path </a:t>
              </a:r>
              <a:r>
                <a:rPr lang="en-US" sz="1500" b="1" dirty="0">
                  <a:latin typeface="+mn-lt"/>
                </a:rPr>
                <a:t>tracing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7046900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4.44444E-6 L -0.16788 -4.44444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16737 -4.44444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6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16997 -4.44444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7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3057619" y="1642491"/>
            <a:ext cx="3028763" cy="3676123"/>
            <a:chOff x="3057619" y="1642491"/>
            <a:chExt cx="3028763" cy="3676123"/>
          </a:xfrm>
        </p:grpSpPr>
        <p:sp>
          <p:nvSpPr>
            <p:cNvPr id="19" name="TextBox 18"/>
            <p:cNvSpPr txBox="1"/>
            <p:nvPr/>
          </p:nvSpPr>
          <p:spPr>
            <a:xfrm>
              <a:off x="3057619" y="4995449"/>
              <a:ext cx="3028763" cy="323165"/>
            </a:xfrm>
            <a:prstGeom prst="rect">
              <a:avLst/>
            </a:prstGeom>
            <a:solidFill>
              <a:schemeClr val="tx1">
                <a:alpha val="9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Relative efficiency</a:t>
              </a:r>
              <a:endParaRPr lang="en-US" sz="1500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668" y="1642491"/>
              <a:ext cx="3026664" cy="3316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3"/>
          <p:cNvGrpSpPr/>
          <p:nvPr/>
        </p:nvGrpSpPr>
        <p:grpSpPr>
          <a:xfrm>
            <a:off x="1528710" y="1642492"/>
            <a:ext cx="3028763" cy="3676122"/>
            <a:chOff x="1528710" y="1642492"/>
            <a:chExt cx="3028763" cy="3676122"/>
          </a:xfrm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grpSpPr>
        <p:sp>
          <p:nvSpPr>
            <p:cNvPr id="14" name="TextBox 13"/>
            <p:cNvSpPr txBox="1"/>
            <p:nvPr/>
          </p:nvSpPr>
          <p:spPr>
            <a:xfrm>
              <a:off x="1528710" y="4995449"/>
              <a:ext cx="3028763" cy="323165"/>
            </a:xfrm>
            <a:prstGeom prst="rect">
              <a:avLst/>
            </a:prstGeom>
            <a:solidFill>
              <a:schemeClr val="tx1">
                <a:alpha val="9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>
                  <a:latin typeface="+mn-lt"/>
                </a:rPr>
                <a:t>Bidirectional path tracing</a:t>
              </a:r>
            </a:p>
          </p:txBody>
        </p:sp>
        <p:pic>
          <p:nvPicPr>
            <p:cNvPr id="16" name="Picture 3" descr="C:\Publications\Sig2012\Paper\images\LivingRoom\1min_BDPT_28i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710" y="1642492"/>
              <a:ext cx="3028763" cy="33192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2"/>
          <p:cNvGrpSpPr/>
          <p:nvPr/>
        </p:nvGrpSpPr>
        <p:grpSpPr>
          <a:xfrm>
            <a:off x="4586328" y="1642492"/>
            <a:ext cx="3028962" cy="3676122"/>
            <a:chOff x="4586328" y="1642492"/>
            <a:chExt cx="3028962" cy="3676122"/>
          </a:xfrm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grpSpPr>
        <p:sp>
          <p:nvSpPr>
            <p:cNvPr id="15" name="TextBox 14"/>
            <p:cNvSpPr txBox="1"/>
            <p:nvPr/>
          </p:nvSpPr>
          <p:spPr>
            <a:xfrm>
              <a:off x="4586527" y="4995449"/>
              <a:ext cx="3028763" cy="323165"/>
            </a:xfrm>
            <a:prstGeom prst="rect">
              <a:avLst/>
            </a:prstGeom>
            <a:solidFill>
              <a:schemeClr val="tx1">
                <a:alpha val="9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 smtClean="0">
                  <a:latin typeface="+mn-lt"/>
                </a:rPr>
                <a:t>Progressive photon mapping</a:t>
              </a:r>
              <a:endParaRPr lang="en-US" sz="1500" b="1" dirty="0">
                <a:latin typeface="+mn-lt"/>
              </a:endParaRPr>
            </a:p>
          </p:txBody>
        </p:sp>
        <p:pic>
          <p:nvPicPr>
            <p:cNvPr id="17" name="Picture 4" descr="C:\Publications\Sig2012\Paper\images\LivingRoom\1min_PPM_51i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328" y="1642492"/>
              <a:ext cx="3028763" cy="33192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6"/>
          <p:cNvGrpSpPr/>
          <p:nvPr/>
        </p:nvGrpSpPr>
        <p:grpSpPr>
          <a:xfrm>
            <a:off x="3056123" y="1642491"/>
            <a:ext cx="3044785" cy="3676123"/>
            <a:chOff x="3056123" y="1642491"/>
            <a:chExt cx="3044785" cy="3676123"/>
          </a:xfrm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grpSpPr>
        <p:pic>
          <p:nvPicPr>
            <p:cNvPr id="3075" name="Picture 3" descr="C:\Publications\Sig2012\Paper\images\LivingRoom\1min_BDPT_VM_21it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668" y="1644806"/>
              <a:ext cx="3026664" cy="331695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057619" y="4995449"/>
              <a:ext cx="3028763" cy="323165"/>
            </a:xfrm>
            <a:prstGeom prst="rect">
              <a:avLst/>
            </a:prstGeom>
            <a:solidFill>
              <a:schemeClr val="tx1">
                <a:alpha val="9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 smtClean="0">
                  <a:latin typeface="+mn-lt"/>
                </a:rPr>
                <a:t>Result</a:t>
              </a:r>
              <a:endParaRPr lang="en-US" sz="1500" b="1" dirty="0">
                <a:latin typeface="+mn-l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056123" y="1642491"/>
              <a:ext cx="3044785" cy="3668429"/>
            </a:xfrm>
            <a:prstGeom prst="rect">
              <a:avLst/>
            </a:prstGeom>
            <a:noFill/>
            <a:ln w="38100">
              <a:solidFill>
                <a:srgbClr val="E3200B"/>
              </a:solidFill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Motivace</a:t>
            </a:r>
            <a:endParaRPr lang="en-GB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571" r="15547"/>
          <a:stretch/>
        </p:blipFill>
        <p:spPr bwMode="auto">
          <a:xfrm>
            <a:off x="-1" y="5346700"/>
            <a:ext cx="9144001" cy="155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47172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3452E-7 L 0.16649 -0.0002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6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3452E-7 L -0.16684 1.43452E-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Connection and Merging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Interpretace fotonových map jako další možné strategie vzorkování cest v BDPT </a:t>
            </a:r>
            <a:r>
              <a:rPr lang="en-US" dirty="0" smtClean="0"/>
              <a:t>[</a:t>
            </a:r>
            <a:r>
              <a:rPr lang="cs-CZ" dirty="0" err="1" smtClean="0"/>
              <a:t>Georgiev</a:t>
            </a:r>
            <a:r>
              <a:rPr lang="cs-CZ" dirty="0" smtClean="0"/>
              <a:t> </a:t>
            </a:r>
            <a:r>
              <a:rPr lang="cs-CZ" dirty="0" err="1" smtClean="0"/>
              <a:t>et</a:t>
            </a:r>
            <a:r>
              <a:rPr lang="cs-CZ" dirty="0" smtClean="0"/>
              <a:t> </a:t>
            </a:r>
            <a:r>
              <a:rPr lang="cs-CZ" dirty="0" err="1" smtClean="0"/>
              <a:t>al</a:t>
            </a:r>
            <a:r>
              <a:rPr lang="cs-CZ" dirty="0" smtClean="0"/>
              <a:t>., 2012</a:t>
            </a:r>
            <a:r>
              <a:rPr lang="en-US" dirty="0" smtClean="0"/>
              <a:t>]</a:t>
            </a:r>
            <a:endParaRPr lang="cs-CZ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pic>
        <p:nvPicPr>
          <p:cNvPr id="596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0316" y="2996952"/>
            <a:ext cx="22860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6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0573" y="3140968"/>
            <a:ext cx="22383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6"/>
          <p:cNvSpPr txBox="1"/>
          <p:nvPr/>
        </p:nvSpPr>
        <p:spPr>
          <a:xfrm>
            <a:off x="1544936" y="5157192"/>
            <a:ext cx="2233612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+mn-lt"/>
              </a:rPr>
              <a:t>BDPT</a:t>
            </a:r>
            <a:endParaRPr lang="cs-CZ" b="1" dirty="0" smtClean="0">
              <a:latin typeface="+mn-lt"/>
            </a:endParaRPr>
          </a:p>
          <a:p>
            <a:pPr algn="ctr">
              <a:defRPr/>
            </a:pPr>
            <a:r>
              <a:rPr lang="cs-CZ" dirty="0" smtClean="0">
                <a:latin typeface="+mn-lt"/>
              </a:rPr>
              <a:t>(spojení vrcholů pomocí stínového paprsku)</a:t>
            </a:r>
            <a:endParaRPr lang="en-US" dirty="0">
              <a:latin typeface="+mn-lt"/>
            </a:endParaRPr>
          </a:p>
        </p:txBody>
      </p:sp>
      <p:sp>
        <p:nvSpPr>
          <p:cNvPr id="9" name="TextovéPole 6"/>
          <p:cNvSpPr txBox="1"/>
          <p:nvPr/>
        </p:nvSpPr>
        <p:spPr>
          <a:xfrm>
            <a:off x="5146700" y="5157192"/>
            <a:ext cx="2233612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+mn-lt"/>
              </a:rPr>
              <a:t>PM</a:t>
            </a:r>
            <a:endParaRPr lang="cs-CZ" b="1" dirty="0" smtClean="0">
              <a:latin typeface="+mn-lt"/>
            </a:endParaRPr>
          </a:p>
          <a:p>
            <a:pPr algn="ctr">
              <a:defRPr/>
            </a:pPr>
            <a:r>
              <a:rPr lang="cs-CZ" dirty="0" smtClean="0">
                <a:latin typeface="+mn-lt"/>
              </a:rPr>
              <a:t>(spojení vrcholů pomocí dotazu do PM)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igure_01b-caus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501008"/>
            <a:ext cx="295592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Fotonové mapy</a:t>
            </a:r>
            <a:endParaRPr lang="en-US" dirty="0" smtClean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530725"/>
          </a:xfrm>
        </p:spPr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9462" name="Picture 6" descr="figure_01a-color_bleed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904" y="1484784"/>
            <a:ext cx="3948112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9719" name="Text Box 7"/>
          <p:cNvSpPr txBox="1">
            <a:spLocks noChangeArrowheads="1"/>
          </p:cNvSpPr>
          <p:nvPr/>
        </p:nvSpPr>
        <p:spPr bwMode="auto">
          <a:xfrm>
            <a:off x="707579" y="4358159"/>
            <a:ext cx="3854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Color Bleeding (Diffuse</a:t>
            </a:r>
            <a:r>
              <a:rPr lang="cs-CZ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Reflections)</a:t>
            </a:r>
          </a:p>
        </p:txBody>
      </p:sp>
      <p:sp>
        <p:nvSpPr>
          <p:cNvPr id="499720" name="Text Box 8"/>
          <p:cNvSpPr txBox="1">
            <a:spLocks noChangeArrowheads="1"/>
          </p:cNvSpPr>
          <p:nvPr/>
        </p:nvSpPr>
        <p:spPr bwMode="auto">
          <a:xfrm>
            <a:off x="7157393" y="5339333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Caustics</a:t>
            </a:r>
            <a:endParaRPr lang="cs-CZ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b="1" dirty="0"/>
          </a:p>
        </p:txBody>
      </p:sp>
      <p:pic>
        <p:nvPicPr>
          <p:cNvPr id="16" name="Picture 2" descr="D:\Dropbox\Presentations\SIGGRAPH_Asia_2011\Images\VCV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701"/>
          <a:stretch/>
        </p:blipFill>
        <p:spPr bwMode="auto">
          <a:xfrm>
            <a:off x="217760" y="1961472"/>
            <a:ext cx="3744585" cy="3732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704450" y="1961472"/>
            <a:ext cx="1257895" cy="336885"/>
          </a:xfrm>
          <a:prstGeom prst="rect">
            <a:avLst/>
          </a:prstGeom>
          <a:solidFill>
            <a:schemeClr val="tx1">
              <a:alpha val="1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9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Reference</a:t>
            </a:r>
          </a:p>
        </p:txBody>
      </p:sp>
      <p:grpSp>
        <p:nvGrpSpPr>
          <p:cNvPr id="2" name="Group 17"/>
          <p:cNvGrpSpPr/>
          <p:nvPr/>
        </p:nvGrpSpPr>
        <p:grpSpPr>
          <a:xfrm>
            <a:off x="654463" y="1916832"/>
            <a:ext cx="8276669" cy="1625548"/>
            <a:chOff x="654463" y="2065020"/>
            <a:chExt cx="8276669" cy="1625548"/>
          </a:xfrm>
        </p:grpSpPr>
        <p:sp>
          <p:nvSpPr>
            <p:cNvPr id="19" name="Rectangle 18"/>
            <p:cNvSpPr/>
            <p:nvPr/>
          </p:nvSpPr>
          <p:spPr>
            <a:xfrm>
              <a:off x="654463" y="2436216"/>
              <a:ext cx="491173" cy="491173"/>
            </a:xfrm>
            <a:prstGeom prst="rect">
              <a:avLst/>
            </a:prstGeom>
            <a:noFill/>
            <a:ln w="15875">
              <a:solidFill>
                <a:srgbClr val="3BD703"/>
              </a:solidFill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6" descr="D:\Dropbox\Presentations\SIGGRAPH_Asia_2011\Images\PBDT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7487" t="49950"/>
            <a:stretch/>
          </p:blipFill>
          <p:spPr bwMode="auto">
            <a:xfrm>
              <a:off x="4008908" y="2065020"/>
              <a:ext cx="1597324" cy="16255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5" descr="D:\Dropbox\Presentations\SIGGRAPH_Asia_2011\Images\PPM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050" r="67271"/>
            <a:stretch/>
          </p:blipFill>
          <p:spPr bwMode="auto">
            <a:xfrm>
              <a:off x="7321219" y="2066644"/>
              <a:ext cx="1609913" cy="16239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4016825" y="2112165"/>
              <a:ext cx="1589407" cy="1578402"/>
            </a:xfrm>
            <a:prstGeom prst="rect">
              <a:avLst/>
            </a:prstGeom>
            <a:noFill/>
            <a:ln w="15875">
              <a:solidFill>
                <a:srgbClr val="3BD703"/>
              </a:solidFill>
            </a:ln>
            <a:effectLst>
              <a:outerShdw blurRad="50800" dist="127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20798" y="2112165"/>
              <a:ext cx="1589407" cy="1578402"/>
            </a:xfrm>
            <a:prstGeom prst="rect">
              <a:avLst/>
            </a:prstGeom>
            <a:noFill/>
            <a:ln w="15875">
              <a:solidFill>
                <a:srgbClr val="3BD703"/>
              </a:solidFill>
            </a:ln>
            <a:effectLst>
              <a:outerShdw blurRad="50800" dist="127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6"/>
          <p:cNvGrpSpPr/>
          <p:nvPr/>
        </p:nvGrpSpPr>
        <p:grpSpPr>
          <a:xfrm>
            <a:off x="5637008" y="1916833"/>
            <a:ext cx="1651415" cy="3801705"/>
            <a:chOff x="5637008" y="2065021"/>
            <a:chExt cx="1651415" cy="3801705"/>
          </a:xfrm>
        </p:grpSpPr>
        <p:grpSp>
          <p:nvGrpSpPr>
            <p:cNvPr id="4" name="Group 27"/>
            <p:cNvGrpSpPr/>
            <p:nvPr/>
          </p:nvGrpSpPr>
          <p:grpSpPr>
            <a:xfrm>
              <a:off x="5637008" y="2065021"/>
              <a:ext cx="1651415" cy="3801705"/>
              <a:chOff x="5637008" y="2065021"/>
              <a:chExt cx="1651415" cy="3801705"/>
            </a:xfrm>
          </p:grpSpPr>
          <p:pic>
            <p:nvPicPr>
              <p:cNvPr id="31" name="Picture 2" descr="D:\Dropbox\Presentations\SIGGRAPH_Asia_2011\Images\VCVM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-521" r="66948" b="50000"/>
              <a:stretch/>
            </p:blipFill>
            <p:spPr bwMode="auto">
              <a:xfrm>
                <a:off x="5637008" y="4241181"/>
                <a:ext cx="1651415" cy="16255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D:\Dropbox\Presentations\SIGGRAPH_Asia_2011\Images\VCVM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-521" t="50000" r="66948"/>
              <a:stretch/>
            </p:blipFill>
            <p:spPr bwMode="auto">
              <a:xfrm>
                <a:off x="5637008" y="2065021"/>
                <a:ext cx="1651415" cy="16255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5666205" y="3754772"/>
                <a:ext cx="1582895" cy="425394"/>
              </a:xfrm>
              <a:prstGeom prst="rect">
                <a:avLst/>
              </a:prstGeom>
              <a:solidFill>
                <a:schemeClr val="tx1">
                  <a:alpha val="15000"/>
                </a:schemeClr>
              </a:solidFill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cs-CZ" sz="1900" b="1" dirty="0" smtClean="0">
                    <a:solidFill>
                      <a:srgbClr val="FFC000"/>
                    </a:solidFill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  <a:latin typeface="+mn-lt"/>
                  </a:rPr>
                  <a:t>VCM</a:t>
                </a:r>
                <a:endParaRPr lang="en-US" sz="1900" b="1" dirty="0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5666727" y="2112165"/>
              <a:ext cx="1589407" cy="1578402"/>
            </a:xfrm>
            <a:prstGeom prst="rect">
              <a:avLst/>
            </a:prstGeom>
            <a:noFill/>
            <a:ln w="15875">
              <a:solidFill>
                <a:srgbClr val="3BD703"/>
              </a:solidFill>
            </a:ln>
            <a:effectLst>
              <a:outerShdw blurRad="50800" dist="127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666727" y="4234442"/>
              <a:ext cx="1583411" cy="1601156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  <a:effectLst>
              <a:outerShdw blurRad="50800" dist="127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33"/>
          <p:cNvGrpSpPr/>
          <p:nvPr/>
        </p:nvGrpSpPr>
        <p:grpSpPr>
          <a:xfrm>
            <a:off x="1743479" y="3606584"/>
            <a:ext cx="7187653" cy="2111953"/>
            <a:chOff x="1743479" y="3754772"/>
            <a:chExt cx="7187653" cy="2111953"/>
          </a:xfrm>
        </p:grpSpPr>
        <p:sp>
          <p:nvSpPr>
            <p:cNvPr id="35" name="Rectangle 34"/>
            <p:cNvSpPr/>
            <p:nvPr/>
          </p:nvSpPr>
          <p:spPr>
            <a:xfrm>
              <a:off x="1743479" y="4058824"/>
              <a:ext cx="463940" cy="463940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023859" y="3754772"/>
              <a:ext cx="1583411" cy="425394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BDPT</a:t>
              </a:r>
              <a:endParaRPr lang="en-US" sz="190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13764" y="3754772"/>
              <a:ext cx="1600723" cy="425394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PPM</a:t>
              </a:r>
              <a:endParaRPr lang="en-US" sz="190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pic>
          <p:nvPicPr>
            <p:cNvPr id="38" name="Picture 6" descr="D:\Dropbox\Presentations\SIGGRAPH_Asia_2011\Images\PBDT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7487" b="50050"/>
            <a:stretch/>
          </p:blipFill>
          <p:spPr bwMode="auto">
            <a:xfrm>
              <a:off x="4008908" y="4241181"/>
              <a:ext cx="1597324" cy="162229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5" descr="D:\Dropbox\Presentations\SIGGRAPH_Asia_2011\Images\PPM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67271" b="50000"/>
            <a:stretch/>
          </p:blipFill>
          <p:spPr bwMode="auto">
            <a:xfrm>
              <a:off x="7321219" y="4241181"/>
              <a:ext cx="1609913" cy="162554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4023858" y="4234442"/>
              <a:ext cx="1583411" cy="1601156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  <a:effectLst>
              <a:outerShdw blurRad="50800" dist="127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319978" y="4234442"/>
              <a:ext cx="1583411" cy="1601156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  <a:effectLst>
              <a:outerShdw blurRad="50800" dist="127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008907" y="5945108"/>
            <a:ext cx="4901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bg-BG"/>
            </a:defPPr>
            <a:lvl1pPr>
              <a:defRPr b="1">
                <a:ln>
                  <a:solidFill>
                    <a:schemeClr val="bg1">
                      <a:alpha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pPr algn="ctr"/>
            <a:r>
              <a:rPr lang="cs-CZ" sz="2000" dirty="0" smtClean="0">
                <a:effectLst/>
              </a:rPr>
              <a:t>Stejný čas</a:t>
            </a:r>
            <a:r>
              <a:rPr lang="en-US" sz="2000" dirty="0" smtClean="0">
                <a:effectLst/>
              </a:rPr>
              <a:t> (1 </a:t>
            </a:r>
            <a:r>
              <a:rPr lang="cs-CZ" sz="2000" dirty="0" smtClean="0">
                <a:effectLst/>
              </a:rPr>
              <a:t>minuta</a:t>
            </a:r>
            <a:r>
              <a:rPr lang="en-US" sz="2000" dirty="0" smtClean="0">
                <a:effectLst/>
              </a:rPr>
              <a:t>)</a:t>
            </a:r>
            <a:endParaRPr lang="en-GB" sz="2000" dirty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64105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87624" y="6164602"/>
            <a:ext cx="805482" cy="246221"/>
          </a:xfrm>
          <a:prstGeom prst="rect">
            <a:avLst/>
          </a:prstGeom>
          <a:solidFill>
            <a:schemeClr val="accent1">
              <a:lumMod val="60000"/>
              <a:lumOff val="4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</a:t>
            </a:r>
            <a:r>
              <a:rPr lang="cs-CZ" sz="1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US" sz="1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</a:t>
            </a:r>
            <a:endParaRPr lang="en-US" sz="1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147" name="Picture 3" descr="C:\Users\Iliyan\Desktop\g7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13169"/>
            <a:ext cx="6827520" cy="5213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48210" y="6164602"/>
            <a:ext cx="805482" cy="246221"/>
          </a:xfrm>
          <a:prstGeom prst="rect">
            <a:avLst/>
          </a:prstGeom>
          <a:solidFill>
            <a:schemeClr val="accent1">
              <a:lumMod val="60000"/>
              <a:lumOff val="4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VM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08673" y="6164602"/>
            <a:ext cx="805482" cy="246221"/>
          </a:xfrm>
          <a:prstGeom prst="rect">
            <a:avLst/>
          </a:prstGeom>
          <a:solidFill>
            <a:schemeClr val="accent1">
              <a:lumMod val="60000"/>
              <a:lumOff val="4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PPM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69259" y="6164602"/>
            <a:ext cx="805482" cy="246221"/>
          </a:xfrm>
          <a:prstGeom prst="rect">
            <a:avLst/>
          </a:prstGeom>
          <a:solidFill>
            <a:schemeClr val="accent1">
              <a:lumMod val="60000"/>
              <a:lumOff val="4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BDPT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27329" y="6164602"/>
            <a:ext cx="805482" cy="246221"/>
          </a:xfrm>
          <a:prstGeom prst="rect">
            <a:avLst/>
          </a:prstGeom>
          <a:solidFill>
            <a:schemeClr val="accent2">
              <a:lumMod val="9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</a:t>
            </a:r>
            <a:r>
              <a:rPr lang="cs-CZ" sz="1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US" sz="1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</a:t>
            </a:r>
            <a:endParaRPr lang="en-US" sz="1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7915" y="6164602"/>
            <a:ext cx="805482" cy="246221"/>
          </a:xfrm>
          <a:prstGeom prst="rect">
            <a:avLst/>
          </a:prstGeom>
          <a:solidFill>
            <a:schemeClr val="accent2">
              <a:lumMod val="9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VM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48378" y="6164602"/>
            <a:ext cx="805482" cy="246221"/>
          </a:xfrm>
          <a:prstGeom prst="rect">
            <a:avLst/>
          </a:prstGeom>
          <a:solidFill>
            <a:schemeClr val="accent2">
              <a:lumMod val="9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PPM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08964" y="6164602"/>
            <a:ext cx="805482" cy="246221"/>
          </a:xfrm>
          <a:prstGeom prst="rect">
            <a:avLst/>
          </a:prstGeom>
          <a:solidFill>
            <a:schemeClr val="accent2">
              <a:lumMod val="9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BDPT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7623" y="6468561"/>
            <a:ext cx="3387117" cy="253916"/>
          </a:xfrm>
          <a:prstGeom prst="rect">
            <a:avLst/>
          </a:prstGeom>
          <a:solidFill>
            <a:schemeClr val="accent1">
              <a:lumMod val="60000"/>
              <a:lumOff val="4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Diffuse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28027" y="6468561"/>
            <a:ext cx="3387117" cy="253916"/>
          </a:xfrm>
          <a:prstGeom prst="rect">
            <a:avLst/>
          </a:prstGeom>
          <a:solidFill>
            <a:schemeClr val="accent2">
              <a:lumMod val="9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Reflected caustics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746250" y="4741416"/>
            <a:ext cx="262340" cy="5845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outerShdw blurRad="50800" dist="254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582985" y="3793232"/>
            <a:ext cx="262340" cy="5845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outerShdw blurRad="50800" dist="254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813676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20" cy="5646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Path Tracing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54138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9" cy="5646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Bidirectional Path Tracing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7259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cs-CZ" b="1" dirty="0" smtClean="0"/>
              <a:t>Výsledky</a:t>
            </a:r>
            <a:endParaRPr lang="en-GB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8" cy="5646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Progressive photon mapping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6545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cs-CZ" b="1" dirty="0" smtClean="0"/>
              <a:t>Výsledky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8" cy="5646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Vertex Connection and Merging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64549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7" cy="5646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Pres\images\Contributions\lege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31852" y="5289028"/>
            <a:ext cx="2381250" cy="238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2333" y="6563072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BPT</a:t>
            </a:r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5577" y="3898776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PPM</a:t>
            </a:r>
            <a:endParaRPr lang="en-US" sz="1600" dirty="0">
              <a:latin typeface="+mj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+mj-lt"/>
              </a:rPr>
              <a:t>Relativní příspěvek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9868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7" cy="5646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Vertex Connection and Merging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50217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 descr="F:\Pres\Supplemental\images\Bathroom\4min\PT_4mi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40" y="1124744"/>
            <a:ext cx="7528320" cy="5646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Path Tracing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47147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9" cy="5646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Bidirectional Path Tracing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58615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Fotonové mapy</a:t>
            </a:r>
            <a:endParaRPr lang="en-US" smtClean="0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Cesty se sledují </a:t>
            </a:r>
            <a:r>
              <a:rPr lang="cs-CZ" b="1" dirty="0" smtClean="0"/>
              <a:t>od zdrojů světla</a:t>
            </a:r>
            <a:r>
              <a:rPr lang="cs-CZ" dirty="0" smtClean="0"/>
              <a:t> i </a:t>
            </a:r>
            <a:r>
              <a:rPr lang="cs-CZ" b="1" dirty="0" smtClean="0"/>
              <a:t>od kamery</a:t>
            </a:r>
          </a:p>
          <a:p>
            <a:pPr marL="784225" lvl="1" indent="-457200" eaLnBrk="1" hangingPunct="1">
              <a:defRPr/>
            </a:pPr>
            <a:r>
              <a:rPr lang="cs-CZ" dirty="0" smtClean="0"/>
              <a:t>Světla jsou zdroji radiance</a:t>
            </a:r>
          </a:p>
          <a:p>
            <a:pPr marL="784225" lvl="1" indent="-457200" eaLnBrk="1" hangingPunct="1">
              <a:defRPr/>
            </a:pPr>
            <a:r>
              <a:rPr lang="cs-CZ" dirty="0" smtClean="0"/>
              <a:t>Kamera reprezentuje důležitost (potenciál)</a:t>
            </a:r>
          </a:p>
          <a:p>
            <a:pPr eaLnBrk="1" hangingPunct="1">
              <a:defRPr/>
            </a:pPr>
            <a:r>
              <a:rPr lang="cs-CZ" dirty="0" smtClean="0"/>
              <a:t>Podobné obousměrnému sledování cest</a:t>
            </a:r>
          </a:p>
          <a:p>
            <a:pPr lvl="1" eaLnBrk="1" hangingPunct="1">
              <a:defRPr/>
            </a:pPr>
            <a:r>
              <a:rPr lang="cs-CZ" dirty="0" smtClean="0"/>
              <a:t>Generování cest ze světel a z kamery jsou však dva oddělené procesy</a:t>
            </a:r>
            <a:endParaRPr lang="cs-CZ" dirty="0" smtClean="0">
              <a:ea typeface="+mn-ea"/>
              <a:cs typeface="+mn-cs"/>
            </a:endParaRPr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cs-CZ" sz="2400" b="1" dirty="0" smtClean="0"/>
              <a:t>Přepoužití</a:t>
            </a:r>
            <a:r>
              <a:rPr lang="cs-CZ" sz="2400" dirty="0" smtClean="0"/>
              <a:t> stejných světelných cest pro všechny pixely</a:t>
            </a:r>
            <a:endParaRPr lang="cs-CZ" sz="2400" dirty="0" smtClean="0">
              <a:ea typeface="+mn-ea"/>
              <a:cs typeface="+mn-cs"/>
            </a:endParaRPr>
          </a:p>
          <a:p>
            <a:pPr lvl="1" eaLnBrk="1" hangingPunct="1">
              <a:defRPr/>
            </a:pPr>
            <a:r>
              <a:rPr lang="cs-CZ" dirty="0" smtClean="0">
                <a:ea typeface="+mn-ea"/>
                <a:cs typeface="+mn-cs"/>
              </a:rPr>
              <a:t>Fotonová mapa = „</a:t>
            </a:r>
            <a:r>
              <a:rPr lang="cs-CZ" b="1" dirty="0" smtClean="0">
                <a:ea typeface="+mn-ea"/>
                <a:cs typeface="+mn-cs"/>
              </a:rPr>
              <a:t>cache cest od světla</a:t>
            </a:r>
            <a:r>
              <a:rPr lang="cs-CZ" dirty="0" smtClean="0">
                <a:ea typeface="+mn-ea"/>
                <a:cs typeface="+mn-cs"/>
              </a:rPr>
              <a:t>“</a:t>
            </a:r>
          </a:p>
          <a:p>
            <a:pPr eaLnBrk="1" hangingPunct="1">
              <a:defRPr/>
            </a:pPr>
            <a:r>
              <a:rPr lang="cs-CZ" dirty="0" smtClean="0"/>
              <a:t>Při stejné kvalitě je obvykle mnohem rychlejší než M-C techniky</a:t>
            </a:r>
          </a:p>
          <a:p>
            <a:pPr eaLnBrk="1" hangingPunct="1">
              <a:defRPr/>
            </a:pPr>
            <a:r>
              <a:rPr lang="cs-CZ" dirty="0" smtClean="0"/>
              <a:t>Ztráta </a:t>
            </a:r>
            <a:r>
              <a:rPr lang="cs-CZ" b="1" dirty="0" smtClean="0"/>
              <a:t>nestrannosti !</a:t>
            </a:r>
          </a:p>
          <a:p>
            <a:pPr lvl="1" eaLnBrk="1" hangingPunct="1">
              <a:defRPr/>
            </a:pPr>
            <a:r>
              <a:rPr lang="cs-CZ" dirty="0" smtClean="0">
                <a:ea typeface="+mn-ea"/>
                <a:cs typeface="+mn-cs"/>
              </a:rPr>
              <a:t>ale konzistentní (konverguje při zvětšování počtu fotonů)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9" cy="5646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Progressive photon mapping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3759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8" cy="5646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Vertex Connection and Merging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52296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8" cy="5646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Pres\images\Contributions\lege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31852" y="5289028"/>
            <a:ext cx="2381250" cy="238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2333" y="6563072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BPT</a:t>
            </a:r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5577" y="3898776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PPM</a:t>
            </a:r>
            <a:endParaRPr lang="en-US" sz="1600" dirty="0">
              <a:latin typeface="+mj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+mj-lt"/>
              </a:rPr>
              <a:t>Relativní příspěvek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27529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8" cy="5646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Vertex Connection and Merging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35097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20" cy="5646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Path Tracing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998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9" cy="5646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Bidirectional Path Tracing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62807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8" cy="5646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Progressive photon mapping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53104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8" cy="5646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Vertex Connection and Merging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8669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7" cy="5646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Pres\images\Contributions\lege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31852" y="5289028"/>
            <a:ext cx="2381250" cy="238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2333" y="6563072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BPT</a:t>
            </a:r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5577" y="3898776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PPM</a:t>
            </a:r>
            <a:endParaRPr lang="en-US" sz="1600" dirty="0">
              <a:latin typeface="+mj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+mj-lt"/>
              </a:rPr>
              <a:t>Relativní příspěvek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71136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cs-CZ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7" cy="5646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Vertex Connection and Merging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18922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Fáze výpočtu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863" cy="4925144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cs-CZ" b="1" dirty="0" smtClean="0"/>
              <a:t>Rozmístění fotonů</a:t>
            </a:r>
          </a:p>
          <a:p>
            <a:pPr lvl="1" eaLnBrk="1" hangingPunct="1">
              <a:defRPr/>
            </a:pPr>
            <a:r>
              <a:rPr lang="cs-CZ" dirty="0" smtClean="0">
                <a:ea typeface="+mn-ea"/>
                <a:cs typeface="+mn-cs"/>
              </a:rPr>
              <a:t>„Fotony“ jsou emitovány světelnými zdroji</a:t>
            </a:r>
          </a:p>
          <a:p>
            <a:pPr lvl="1" eaLnBrk="1" hangingPunct="1">
              <a:defRPr/>
            </a:pPr>
            <a:r>
              <a:rPr lang="cs-CZ" dirty="0" smtClean="0">
                <a:ea typeface="+mn-ea"/>
                <a:cs typeface="+mn-cs"/>
              </a:rPr>
              <a:t>Propagují se do scény (a la light tracing)</a:t>
            </a:r>
          </a:p>
          <a:p>
            <a:pPr lvl="1" eaLnBrk="1" hangingPunct="1">
              <a:defRPr/>
            </a:pPr>
            <a:r>
              <a:rPr lang="cs-CZ" dirty="0" smtClean="0">
                <a:ea typeface="+mn-ea"/>
                <a:cs typeface="+mn-cs"/>
              </a:rPr>
              <a:t>Ukládají se do „fotonových map“</a:t>
            </a:r>
          </a:p>
          <a:p>
            <a:pPr eaLnBrk="1" hangingPunct="1">
              <a:defRPr/>
            </a:pPr>
            <a:endParaRPr lang="cs-CZ" dirty="0" smtClean="0"/>
          </a:p>
          <a:p>
            <a:pPr marL="457200" indent="-457200" eaLnBrk="1" hangingPunct="1">
              <a:buFont typeface="+mj-lt"/>
              <a:buAutoNum type="arabicPeriod" startAt="2"/>
              <a:defRPr/>
            </a:pPr>
            <a:r>
              <a:rPr lang="cs-CZ" b="1" dirty="0" smtClean="0"/>
              <a:t>Rendering s využitím</a:t>
            </a:r>
            <a:br>
              <a:rPr lang="cs-CZ" b="1" dirty="0" smtClean="0"/>
            </a:br>
            <a:r>
              <a:rPr lang="cs-CZ" b="1" dirty="0" smtClean="0"/>
              <a:t>fotonových map</a:t>
            </a:r>
          </a:p>
          <a:p>
            <a:pPr lvl="1" eaLnBrk="1" hangingPunct="1">
              <a:defRPr/>
            </a:pPr>
            <a:r>
              <a:rPr lang="cs-CZ" dirty="0" smtClean="0"/>
              <a:t>Jako path tracing</a:t>
            </a:r>
          </a:p>
          <a:p>
            <a:pPr lvl="1" eaLnBrk="1" hangingPunct="1">
              <a:defRPr/>
            </a:pPr>
            <a:r>
              <a:rPr lang="cs-CZ" dirty="0" smtClean="0"/>
              <a:t>Místo rekurze dotaz do </a:t>
            </a:r>
            <a:br>
              <a:rPr lang="cs-CZ" dirty="0" smtClean="0"/>
            </a:br>
            <a:r>
              <a:rPr lang="cs-CZ" dirty="0" smtClean="0"/>
              <a:t>fotonové mapy</a:t>
            </a:r>
            <a:endParaRPr lang="en-US" dirty="0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 r="35379" b="8972"/>
          <a:stretch>
            <a:fillRect/>
          </a:stretch>
        </p:blipFill>
        <p:spPr bwMode="auto">
          <a:xfrm>
            <a:off x="6334125" y="1844675"/>
            <a:ext cx="190976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3" cstate="print"/>
          <a:srcRect r="5165" b="7999"/>
          <a:stretch>
            <a:fillRect/>
          </a:stretch>
        </p:blipFill>
        <p:spPr bwMode="auto">
          <a:xfrm>
            <a:off x="4716463" y="4221163"/>
            <a:ext cx="4103687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err="1" smtClean="0"/>
              <a:t>Jensen</a:t>
            </a:r>
            <a:r>
              <a:rPr lang="cs-CZ" dirty="0" smtClean="0"/>
              <a:t> H.W.: </a:t>
            </a:r>
            <a:r>
              <a:rPr lang="cs-CZ" b="1" dirty="0" err="1" smtClean="0"/>
              <a:t>Realistic</a:t>
            </a:r>
            <a:r>
              <a:rPr lang="cs-CZ" b="1" dirty="0" smtClean="0"/>
              <a:t> Image </a:t>
            </a:r>
            <a:r>
              <a:rPr lang="cs-CZ" b="1" dirty="0" err="1" smtClean="0"/>
              <a:t>Synthesis</a:t>
            </a:r>
            <a:r>
              <a:rPr lang="cs-CZ" b="1" dirty="0" smtClean="0"/>
              <a:t> </a:t>
            </a:r>
            <a:r>
              <a:rPr lang="cs-CZ" b="1" dirty="0" err="1" smtClean="0"/>
              <a:t>using</a:t>
            </a:r>
            <a:r>
              <a:rPr lang="cs-CZ" b="1" dirty="0" smtClean="0"/>
              <a:t> </a:t>
            </a:r>
            <a:r>
              <a:rPr lang="cs-CZ" b="1" dirty="0" err="1" smtClean="0"/>
              <a:t>Photon</a:t>
            </a:r>
            <a:r>
              <a:rPr lang="cs-CZ" b="1" dirty="0" smtClean="0"/>
              <a:t> </a:t>
            </a:r>
            <a:r>
              <a:rPr lang="cs-CZ" b="1" dirty="0" err="1" smtClean="0"/>
              <a:t>Mapping</a:t>
            </a:r>
            <a:r>
              <a:rPr lang="cs-CZ" dirty="0" smtClean="0"/>
              <a:t>.  A.K. </a:t>
            </a:r>
            <a:r>
              <a:rPr lang="cs-CZ" dirty="0" err="1" smtClean="0"/>
              <a:t>Peters</a:t>
            </a:r>
            <a:r>
              <a:rPr lang="cs-CZ" dirty="0" smtClean="0"/>
              <a:t>, 2001</a:t>
            </a:r>
          </a:p>
          <a:p>
            <a:endParaRPr lang="cs-CZ" dirty="0" smtClean="0"/>
          </a:p>
          <a:p>
            <a:r>
              <a:rPr lang="cs-CZ" dirty="0" err="1" smtClean="0"/>
              <a:t>Hachisuka</a:t>
            </a:r>
            <a:r>
              <a:rPr lang="cs-CZ" dirty="0" smtClean="0"/>
              <a:t> </a:t>
            </a:r>
            <a:r>
              <a:rPr lang="en-US" dirty="0" smtClean="0"/>
              <a:t>&amp; Jensen</a:t>
            </a:r>
            <a:r>
              <a:rPr lang="cs-CZ" dirty="0" smtClean="0"/>
              <a:t>. </a:t>
            </a:r>
            <a:r>
              <a:rPr lang="cs-CZ" b="1" dirty="0" err="1" smtClean="0"/>
              <a:t>Stochastic</a:t>
            </a:r>
            <a:r>
              <a:rPr lang="cs-CZ" b="1" dirty="0" smtClean="0"/>
              <a:t> </a:t>
            </a:r>
            <a:r>
              <a:rPr lang="cs-CZ" b="1" dirty="0" err="1" smtClean="0"/>
              <a:t>Progressive</a:t>
            </a:r>
            <a:r>
              <a:rPr lang="cs-CZ" b="1" dirty="0" smtClean="0"/>
              <a:t> </a:t>
            </a:r>
            <a:r>
              <a:rPr lang="cs-CZ" b="1" dirty="0" err="1" smtClean="0"/>
              <a:t>Photon</a:t>
            </a:r>
            <a:r>
              <a:rPr lang="cs-CZ" b="1" dirty="0" smtClean="0"/>
              <a:t> </a:t>
            </a:r>
            <a:r>
              <a:rPr lang="cs-CZ" b="1" dirty="0" err="1" smtClean="0"/>
              <a:t>Mapping</a:t>
            </a:r>
            <a:r>
              <a:rPr lang="cs-CZ" dirty="0" smtClean="0"/>
              <a:t>, ACM Trans. </a:t>
            </a:r>
            <a:r>
              <a:rPr lang="cs-CZ" dirty="0" err="1" smtClean="0"/>
              <a:t>Graph</a:t>
            </a:r>
            <a:r>
              <a:rPr lang="cs-CZ" dirty="0" smtClean="0"/>
              <a:t>. (SIGGRAPH </a:t>
            </a:r>
            <a:r>
              <a:rPr lang="cs-CZ" dirty="0" err="1" smtClean="0"/>
              <a:t>Asia</a:t>
            </a:r>
            <a:r>
              <a:rPr lang="cs-CZ" dirty="0" smtClean="0"/>
              <a:t> 2009). </a:t>
            </a:r>
            <a:r>
              <a:rPr lang="cs-CZ" dirty="0" smtClean="0">
                <a:hlinkClick r:id="rId2"/>
              </a:rPr>
              <a:t>link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Knau</a:t>
            </a:r>
            <a:r>
              <a:rPr lang="en-US" dirty="0" smtClean="0"/>
              <a:t>s &amp;</a:t>
            </a:r>
            <a:r>
              <a:rPr lang="cs-CZ" dirty="0" smtClean="0"/>
              <a:t> </a:t>
            </a:r>
            <a:r>
              <a:rPr lang="cs-CZ" dirty="0" err="1" smtClean="0"/>
              <a:t>Zwicker</a:t>
            </a:r>
            <a:r>
              <a:rPr lang="en-US" dirty="0" smtClean="0"/>
              <a:t>. </a:t>
            </a:r>
            <a:r>
              <a:rPr lang="en-US" b="1" dirty="0" smtClean="0"/>
              <a:t>Progressive photon mapping: A probabilistic approach</a:t>
            </a:r>
            <a:r>
              <a:rPr lang="en-US" dirty="0" smtClean="0"/>
              <a:t>. ACM Trans. Graph.</a:t>
            </a:r>
            <a:r>
              <a:rPr lang="cs-CZ" dirty="0" smtClean="0"/>
              <a:t>,</a:t>
            </a:r>
            <a:r>
              <a:rPr lang="en-US" dirty="0" smtClean="0"/>
              <a:t> 2011</a:t>
            </a:r>
            <a:r>
              <a:rPr lang="cs-CZ" dirty="0" smtClean="0"/>
              <a:t>. </a:t>
            </a:r>
            <a:r>
              <a:rPr lang="cs-CZ" dirty="0" smtClean="0">
                <a:hlinkClick r:id="rId3"/>
              </a:rPr>
              <a:t>link</a:t>
            </a:r>
            <a:endParaRPr lang="cs-CZ" dirty="0" smtClean="0"/>
          </a:p>
          <a:p>
            <a:endParaRPr lang="en-US" dirty="0" smtClean="0"/>
          </a:p>
          <a:p>
            <a:r>
              <a:rPr lang="en-US" dirty="0" err="1" smtClean="0"/>
              <a:t>Georgiev</a:t>
            </a:r>
            <a:r>
              <a:rPr lang="en-US" dirty="0" smtClean="0"/>
              <a:t>, K</a:t>
            </a:r>
            <a:r>
              <a:rPr lang="cs-CZ" dirty="0" err="1" smtClean="0"/>
              <a:t>řivánek</a:t>
            </a:r>
            <a:r>
              <a:rPr lang="cs-CZ" dirty="0" smtClean="0"/>
              <a:t>, </a:t>
            </a:r>
            <a:r>
              <a:rPr lang="cs-CZ" dirty="0" err="1" smtClean="0"/>
              <a:t>Davidovič</a:t>
            </a:r>
            <a:r>
              <a:rPr lang="cs-CZ" dirty="0" smtClean="0"/>
              <a:t>, </a:t>
            </a:r>
            <a:r>
              <a:rPr lang="cs-CZ" dirty="0" err="1" smtClean="0"/>
              <a:t>Slusallek</a:t>
            </a:r>
            <a:r>
              <a:rPr lang="cs-CZ" dirty="0" smtClean="0"/>
              <a:t>. </a:t>
            </a:r>
            <a:r>
              <a:rPr lang="en-US" b="1" dirty="0" smtClean="0"/>
              <a:t>Light Transport Simulation with Vertex Connection and Merging</a:t>
            </a:r>
            <a:r>
              <a:rPr lang="cs-CZ" b="1" dirty="0" smtClean="0"/>
              <a:t>.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ACM Trans. Graph. (SIGGRAPH Asia 2012). </a:t>
            </a:r>
            <a:r>
              <a:rPr lang="cs-CZ" dirty="0" smtClean="0"/>
              <a:t> </a:t>
            </a:r>
            <a:r>
              <a:rPr lang="cs-CZ" dirty="0" smtClean="0">
                <a:hlinkClick r:id="rId4"/>
              </a:rPr>
              <a:t>link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Hachisuka</a:t>
            </a:r>
            <a:r>
              <a:rPr lang="cs-CZ" dirty="0" smtClean="0"/>
              <a:t>, </a:t>
            </a:r>
            <a:r>
              <a:rPr lang="cs-CZ" dirty="0" err="1" smtClean="0"/>
              <a:t>Pantaleoni</a:t>
            </a:r>
            <a:r>
              <a:rPr lang="cs-CZ" dirty="0" smtClean="0"/>
              <a:t>, </a:t>
            </a:r>
            <a:r>
              <a:rPr lang="cs-CZ" dirty="0" err="1" smtClean="0"/>
              <a:t>Jensen</a:t>
            </a:r>
            <a:r>
              <a:rPr lang="cs-CZ" dirty="0" smtClean="0"/>
              <a:t>. </a:t>
            </a:r>
            <a:r>
              <a:rPr lang="en-US" b="1" dirty="0" smtClean="0"/>
              <a:t>A Path Space Extension for Robust Light Transport Simulation</a:t>
            </a:r>
            <a:r>
              <a:rPr lang="cs-CZ" b="1" dirty="0" smtClean="0"/>
              <a:t>. </a:t>
            </a:r>
            <a:r>
              <a:rPr lang="cs-CZ" dirty="0" smtClean="0"/>
              <a:t>ACM Trans. </a:t>
            </a:r>
            <a:r>
              <a:rPr lang="cs-CZ" dirty="0" err="1" smtClean="0"/>
              <a:t>Graph</a:t>
            </a:r>
            <a:r>
              <a:rPr lang="cs-CZ" dirty="0" smtClean="0"/>
              <a:t>. (SIGGRAPH </a:t>
            </a:r>
            <a:r>
              <a:rPr lang="cs-CZ" dirty="0" err="1" smtClean="0"/>
              <a:t>Asia</a:t>
            </a:r>
            <a:r>
              <a:rPr lang="cs-CZ" dirty="0" smtClean="0"/>
              <a:t> 2012). </a:t>
            </a:r>
            <a:r>
              <a:rPr lang="cs-CZ" dirty="0" smtClean="0">
                <a:hlinkClick r:id="rId5"/>
              </a:rPr>
              <a:t>link</a:t>
            </a:r>
            <a:endParaRPr lang="cs-CZ" dirty="0" smtClean="0"/>
          </a:p>
          <a:p>
            <a:endParaRPr lang="cs-CZ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Fáze 1: Rozmístění fotonů</a:t>
            </a:r>
            <a:endParaRPr lang="en-US" smtClean="0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print"/>
          <a:srcRect r="33128" b="9552"/>
          <a:stretch>
            <a:fillRect/>
          </a:stretch>
        </p:blipFill>
        <p:spPr bwMode="auto">
          <a:xfrm>
            <a:off x="7235825" y="333375"/>
            <a:ext cx="1454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Georgia" pitchFamily="18" charset="0"/>
              <a:buAutoNum type="arabicPeriod"/>
            </a:pPr>
            <a:r>
              <a:rPr lang="cs-CZ" b="1" smtClean="0"/>
              <a:t>Emise</a:t>
            </a:r>
            <a:r>
              <a:rPr lang="cs-CZ" smtClean="0"/>
              <a:t> fotonů ze světelných zdrojů</a:t>
            </a:r>
          </a:p>
          <a:p>
            <a:pPr marL="457200" indent="-457200" eaLnBrk="1" hangingPunct="1">
              <a:buFont typeface="Georgia" pitchFamily="18" charset="0"/>
              <a:buAutoNum type="arabicPeriod"/>
            </a:pPr>
            <a:r>
              <a:rPr lang="cs-CZ" b="1" smtClean="0"/>
              <a:t>Sledování</a:t>
            </a:r>
            <a:r>
              <a:rPr lang="cs-CZ" smtClean="0"/>
              <a:t> fotonů</a:t>
            </a:r>
          </a:p>
          <a:p>
            <a:pPr marL="457200" indent="-457200" eaLnBrk="1" hangingPunct="1">
              <a:buFont typeface="Georgia" pitchFamily="18" charset="0"/>
              <a:buAutoNum type="arabicPeriod"/>
            </a:pPr>
            <a:r>
              <a:rPr lang="cs-CZ" smtClean="0"/>
              <a:t>Uložení fotonů do „fotonové mapy“ (=seznam fotonů)</a:t>
            </a:r>
            <a:endParaRPr lang="en-US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55688" y="3092450"/>
            <a:ext cx="6192837" cy="3433763"/>
            <a:chOff x="1292" y="1909"/>
            <a:chExt cx="3901" cy="2163"/>
          </a:xfrm>
        </p:grpSpPr>
        <p:sp>
          <p:nvSpPr>
            <p:cNvPr id="22547" name="Freeform 5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548" name="Line 6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22534" name="Picture 7" descr="MCj0198994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106863" y="2895600"/>
            <a:ext cx="779462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4297363" y="3876675"/>
            <a:ext cx="201612" cy="20240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4168775" y="5870575"/>
            <a:ext cx="228600" cy="228600"/>
          </a:xfrm>
          <a:prstGeom prst="ellipse">
            <a:avLst/>
          </a:prstGeom>
          <a:solidFill>
            <a:schemeClr val="folHlink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4391025" y="5080000"/>
            <a:ext cx="2744788" cy="83661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7137400" y="4949825"/>
            <a:ext cx="228600" cy="228600"/>
          </a:xfrm>
          <a:prstGeom prst="ellipse">
            <a:avLst/>
          </a:prstGeom>
          <a:solidFill>
            <a:schemeClr val="folHlink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 flipV="1">
            <a:off x="5938838" y="2852738"/>
            <a:ext cx="1233487" cy="212725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4694238" y="3900488"/>
            <a:ext cx="800100" cy="2082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5380038" y="5980113"/>
            <a:ext cx="228600" cy="228600"/>
          </a:xfrm>
          <a:prstGeom prst="ellipse">
            <a:avLst/>
          </a:prstGeom>
          <a:solidFill>
            <a:schemeClr val="folHlink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H="1" flipV="1">
            <a:off x="3033713" y="4335463"/>
            <a:ext cx="2333625" cy="16478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7165975" y="3787775"/>
            <a:ext cx="228600" cy="228600"/>
          </a:xfrm>
          <a:prstGeom prst="ellipse">
            <a:avLst/>
          </a:prstGeom>
          <a:solidFill>
            <a:schemeClr val="folHlink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" name="Oval 17"/>
          <p:cNvSpPr>
            <a:spLocks noChangeArrowheads="1"/>
          </p:cNvSpPr>
          <p:nvPr/>
        </p:nvSpPr>
        <p:spPr bwMode="auto">
          <a:xfrm>
            <a:off x="6591300" y="6102350"/>
            <a:ext cx="228600" cy="228600"/>
          </a:xfrm>
          <a:prstGeom prst="ellipse">
            <a:avLst/>
          </a:prstGeom>
          <a:solidFill>
            <a:schemeClr val="folHlink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" name="Oval 18"/>
          <p:cNvSpPr>
            <a:spLocks noChangeArrowheads="1"/>
          </p:cNvSpPr>
          <p:nvPr/>
        </p:nvSpPr>
        <p:spPr bwMode="auto">
          <a:xfrm>
            <a:off x="3143250" y="6167438"/>
            <a:ext cx="228600" cy="228600"/>
          </a:xfrm>
          <a:prstGeom prst="ellipse">
            <a:avLst/>
          </a:prstGeom>
          <a:solidFill>
            <a:schemeClr val="folHlink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" name="Oval 19"/>
          <p:cNvSpPr>
            <a:spLocks noChangeArrowheads="1"/>
          </p:cNvSpPr>
          <p:nvPr/>
        </p:nvSpPr>
        <p:spPr bwMode="auto">
          <a:xfrm>
            <a:off x="7127875" y="5710238"/>
            <a:ext cx="228600" cy="228600"/>
          </a:xfrm>
          <a:prstGeom prst="ellipse">
            <a:avLst/>
          </a:prstGeom>
          <a:solidFill>
            <a:schemeClr val="folHlink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" name="Zástupný symbol pro zápatí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7057</TotalTime>
  <Words>2263</Words>
  <Application>Microsoft Office PowerPoint</Application>
  <PresentationFormat>Předvádění na obrazovce (4:3)</PresentationFormat>
  <Paragraphs>471</Paragraphs>
  <Slides>80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2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80</vt:i4>
      </vt:variant>
    </vt:vector>
  </HeadingPairs>
  <TitlesOfParts>
    <vt:vector size="84" baseType="lpstr">
      <vt:lpstr>Hrany</vt:lpstr>
      <vt:lpstr>Default Design</vt:lpstr>
      <vt:lpstr>Rovnice</vt:lpstr>
      <vt:lpstr>Equation</vt:lpstr>
      <vt:lpstr>Počítačová grafika III –  Photon mapping</vt:lpstr>
      <vt:lpstr>Kvíz 1</vt:lpstr>
      <vt:lpstr>Řešení kvízu 2</vt:lpstr>
      <vt:lpstr>Fotonové mapy – SDS cesty</vt:lpstr>
      <vt:lpstr>Fotonové mapy</vt:lpstr>
      <vt:lpstr>Fotonové mapy</vt:lpstr>
      <vt:lpstr>Fotonové mapy</vt:lpstr>
      <vt:lpstr>Fáze výpočtu</vt:lpstr>
      <vt:lpstr>Fáze 1: Rozmístění fotonů</vt:lpstr>
      <vt:lpstr>Emise fotonů</vt:lpstr>
      <vt:lpstr>Emise fotonů</vt:lpstr>
      <vt:lpstr>Emise fotonů</vt:lpstr>
      <vt:lpstr>Sledování fotonů  (Photon tracing)</vt:lpstr>
      <vt:lpstr>Sledování fotonů  (Photon tracing)</vt:lpstr>
      <vt:lpstr>Sledování fotonů  (Photon tracing)</vt:lpstr>
      <vt:lpstr>Fotonová mapa</vt:lpstr>
      <vt:lpstr>Fotonová mapa</vt:lpstr>
      <vt:lpstr>Fotony reprezentují rovnovážnou radianci ve scéně</vt:lpstr>
      <vt:lpstr>Dvě fotonové mapy</vt:lpstr>
      <vt:lpstr>Dvě fotonové mapy</vt:lpstr>
      <vt:lpstr>Příprava fotonových map pro rendering</vt:lpstr>
      <vt:lpstr>Odhad radiance z fotonové mapy</vt:lpstr>
      <vt:lpstr>Odhad radiance z fotonové mapy</vt:lpstr>
      <vt:lpstr>Odhad radiance – problémy</vt:lpstr>
      <vt:lpstr>Rychlé hledání nejbližších fotonů</vt:lpstr>
      <vt:lpstr>k-D strom – Konstrukce </vt:lpstr>
      <vt:lpstr>k-D strom – Hledání nejbližších sousedů </vt:lpstr>
      <vt:lpstr>Fáze 2: Rendering</vt:lpstr>
      <vt:lpstr>Výpočet osvětlení pro primární paprsek (nebo po zrcadlovém odrazu)</vt:lpstr>
      <vt:lpstr>Výpočet osvětlení pro primární paprsek (nebo po zrcadlovém odrazu)</vt:lpstr>
      <vt:lpstr>Výpočet osvětlení pro primární paprsek (nebo po zrcadlovém odrazu)</vt:lpstr>
      <vt:lpstr>Final gathering (FG)</vt:lpstr>
      <vt:lpstr>Proč potřebujeme final gathering?</vt:lpstr>
      <vt:lpstr>Proč nepotřebujeme final gathering pro kaustiky?</vt:lpstr>
      <vt:lpstr>Možnosti urychlení final gatheringu</vt:lpstr>
      <vt:lpstr>Možnosti urychlení final gatheringu</vt:lpstr>
      <vt:lpstr>Výsledky</vt:lpstr>
      <vt:lpstr>V čem vynikají fotonové mapy?</vt:lpstr>
      <vt:lpstr>SDS cesty – dno bazénu</vt:lpstr>
      <vt:lpstr>Lze rozšířit na přenos světla v médiu</vt:lpstr>
      <vt:lpstr>… a na rozptyl světla pod povrchem</vt:lpstr>
      <vt:lpstr>Praktické nedostatky fotonových map</vt:lpstr>
      <vt:lpstr>Praktické nedostatky fotonových map</vt:lpstr>
      <vt:lpstr>Teoretické nedostatky fotonových map</vt:lpstr>
      <vt:lpstr>Progresivní fotonové mapy</vt:lpstr>
      <vt:lpstr>Progresivní fotonové mapy</vt:lpstr>
      <vt:lpstr>Progresivní fotonové mapy</vt:lpstr>
      <vt:lpstr>Progresivní fotonové mapy</vt:lpstr>
      <vt:lpstr>Progresivní fotonové mapy</vt:lpstr>
      <vt:lpstr>Progresivní fotonové mapy</vt:lpstr>
      <vt:lpstr>Naše práce:  Vylepšení robustnosti</vt:lpstr>
      <vt:lpstr>Robustní fotonové mapy</vt:lpstr>
      <vt:lpstr>Robustní fotonové mapy</vt:lpstr>
      <vt:lpstr>Robustní fotonové mapy</vt:lpstr>
      <vt:lpstr>Robustní kombinace BDPT + PPM</vt:lpstr>
      <vt:lpstr>Motivace</vt:lpstr>
      <vt:lpstr>Motivace</vt:lpstr>
      <vt:lpstr>Motivace</vt:lpstr>
      <vt:lpstr>Vertex Connection and Merging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Literatura</vt:lpstr>
    </vt:vector>
  </TitlesOfParts>
  <Company>CTU Prague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Photon Mapping - Počítačová grafika III (NPGR010)</dc:title>
  <dc:creator>Jaroslav Křivánek</dc:creator>
  <cp:lastModifiedBy>Jaroslav Křivánek</cp:lastModifiedBy>
  <cp:revision>4442</cp:revision>
  <dcterms:created xsi:type="dcterms:W3CDTF">2006-11-17T09:10:54Z</dcterms:created>
  <dcterms:modified xsi:type="dcterms:W3CDTF">2013-12-17T22:15:28Z</dcterms:modified>
</cp:coreProperties>
</file>